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6" r:id="rId4"/>
    <p:sldId id="270" r:id="rId5"/>
    <p:sldId id="268" r:id="rId6"/>
    <p:sldId id="267" r:id="rId7"/>
    <p:sldId id="271" r:id="rId8"/>
    <p:sldId id="273" r:id="rId9"/>
    <p:sldId id="261" r:id="rId10"/>
    <p:sldId id="262" r:id="rId11"/>
    <p:sldId id="26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 Mann, Ph.D" initials="CMP" lastIdx="12" clrIdx="0">
    <p:extLst>
      <p:ext uri="{19B8F6BF-5375-455C-9EA6-DF929625EA0E}">
        <p15:presenceInfo xmlns:p15="http://schemas.microsoft.com/office/powerpoint/2012/main" userId="S-1-5-21-408386071-2081818540-317593308-1087" providerId="AD"/>
      </p:ext>
    </p:extLst>
  </p:cmAuthor>
  <p:cmAuthor id="2" name="Lauri Bradt" initials="LB" lastIdx="7" clrIdx="1">
    <p:extLst>
      <p:ext uri="{19B8F6BF-5375-455C-9EA6-DF929625EA0E}">
        <p15:presenceInfo xmlns:p15="http://schemas.microsoft.com/office/powerpoint/2012/main" userId="S-1-5-21-408386071-2081818540-317593308-27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C30"/>
    <a:srgbClr val="AA191F"/>
    <a:srgbClr val="E02428"/>
    <a:srgbClr val="ED6F72"/>
    <a:srgbClr val="E9676A"/>
    <a:srgbClr val="DFDFDF"/>
    <a:srgbClr val="580C10"/>
    <a:srgbClr val="A2161D"/>
    <a:srgbClr val="C81B22"/>
    <a:srgbClr val="911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2872" autoAdjust="0"/>
  </p:normalViewPr>
  <p:slideViewPr>
    <p:cSldViewPr snapToGrid="0">
      <p:cViewPr varScale="1">
        <p:scale>
          <a:sx n="80" d="100"/>
          <a:sy n="80"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2784C-2BE0-4F4B-9EF7-73CC833F9A4C}" type="datetimeFigureOut">
              <a:rPr lang="en-US" smtClean="0"/>
              <a:t>4/16/2021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E1201-6F06-4D05-A430-233144F57358}" type="slidenum">
              <a:rPr lang="en-US" smtClean="0"/>
              <a:t>‹#›</a:t>
            </a:fld>
            <a:endParaRPr lang="en-US" dirty="0"/>
          </a:p>
        </p:txBody>
      </p:sp>
    </p:spTree>
    <p:extLst>
      <p:ext uri="{BB962C8B-B14F-4D97-AF65-F5344CB8AC3E}">
        <p14:creationId xmlns:p14="http://schemas.microsoft.com/office/powerpoint/2010/main" val="425793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0E1201-6F06-4D05-A430-233144F57358}" type="slidenum">
              <a:rPr lang="en-US" smtClean="0"/>
              <a:t>4</a:t>
            </a:fld>
            <a:endParaRPr lang="en-US" dirty="0"/>
          </a:p>
        </p:txBody>
      </p:sp>
    </p:spTree>
    <p:extLst>
      <p:ext uri="{BB962C8B-B14F-4D97-AF65-F5344CB8AC3E}">
        <p14:creationId xmlns:p14="http://schemas.microsoft.com/office/powerpoint/2010/main" val="332571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terminology standard lists were not developed for prehospital emergency medical care. Lists such as ICD-10 were created primarily for hospital-based medical care and billing. Adaption to the EMS industry requires reducing the vast array of codes to those that are pertinent to emergency medical care. </a:t>
            </a:r>
          </a:p>
        </p:txBody>
      </p:sp>
      <p:sp>
        <p:nvSpPr>
          <p:cNvPr id="4" name="Slide Number Placeholder 3"/>
          <p:cNvSpPr>
            <a:spLocks noGrp="1"/>
          </p:cNvSpPr>
          <p:nvPr>
            <p:ph type="sldNum" sz="quarter" idx="5"/>
          </p:nvPr>
        </p:nvSpPr>
        <p:spPr/>
        <p:txBody>
          <a:bodyPr/>
          <a:lstStyle/>
          <a:p>
            <a:fld id="{AB0E1201-6F06-4D05-A430-233144F57358}" type="slidenum">
              <a:rPr lang="en-US" smtClean="0"/>
              <a:t>5</a:t>
            </a:fld>
            <a:endParaRPr lang="en-US" dirty="0"/>
          </a:p>
        </p:txBody>
      </p:sp>
    </p:spTree>
    <p:extLst>
      <p:ext uri="{BB962C8B-B14F-4D97-AF65-F5344CB8AC3E}">
        <p14:creationId xmlns:p14="http://schemas.microsoft.com/office/powerpoint/2010/main" val="162804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0" i="0" u="none" strike="noStrike" baseline="0" dirty="0">
                <a:latin typeface="Calibri" panose="020F0502020204030204" pitchFamily="34" charset="0"/>
              </a:rPr>
              <a:t>Critical Care, Air Medical, Transport and Community Paramedicine encounters can use the codes they need as long as they follow the defined pattern in the Data Standard. This applies to ICD-10, SNOMED, RxNorm and LOINC. </a:t>
            </a:r>
          </a:p>
          <a:p>
            <a:pPr marL="0" indent="0" algn="l">
              <a:buFont typeface="Arial" panose="020B0604020202020204" pitchFamily="34" charset="0"/>
              <a:buNone/>
            </a:pPr>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B0E1201-6F06-4D05-A430-233144F57358}" type="slidenum">
              <a:rPr lang="en-US" smtClean="0"/>
              <a:t>6</a:t>
            </a:fld>
            <a:endParaRPr lang="en-US" dirty="0"/>
          </a:p>
        </p:txBody>
      </p:sp>
    </p:spTree>
    <p:extLst>
      <p:ext uri="{BB962C8B-B14F-4D97-AF65-F5344CB8AC3E}">
        <p14:creationId xmlns:p14="http://schemas.microsoft.com/office/powerpoint/2010/main" val="63223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 example for eSituation.09 Primary Symptom:</a:t>
            </a:r>
            <a:br>
              <a:rPr lang="pt-BR" b="1" dirty="0">
                <a:effectLst/>
              </a:rPr>
            </a:br>
            <a:r>
              <a:rPr lang="pt-BR" b="1" dirty="0">
                <a:effectLst/>
              </a:rPr>
              <a:t>Pattern</a:t>
            </a:r>
            <a:r>
              <a:rPr lang="pt-BR" dirty="0">
                <a:effectLst/>
              </a:rPr>
              <a:t>(R[0-6][0-9](\.[0-9]{1,4})?|(R73\.9)|(R99))|([A-QSTZ][0-9][0-9A-Z])((\.[0-9A-Z]{1,4})?)</a:t>
            </a:r>
          </a:p>
          <a:p>
            <a:endParaRPr lang="pt-BR" dirty="0">
              <a:effectLst/>
            </a:endParaRPr>
          </a:p>
          <a:p>
            <a:r>
              <a:rPr lang="pt-BR" dirty="0">
                <a:effectLst/>
              </a:rPr>
              <a:t>See the v3.5.0 Data Dictionary for additional patterns: https://nemsis.org/media/nemsis_v3/release-3.5.0/DataDictionary/PDFHTML/EMSDEMSTATE/index.html </a:t>
            </a:r>
            <a:endParaRPr lang="en-US" dirty="0"/>
          </a:p>
        </p:txBody>
      </p:sp>
      <p:sp>
        <p:nvSpPr>
          <p:cNvPr id="4" name="Slide Number Placeholder 3"/>
          <p:cNvSpPr>
            <a:spLocks noGrp="1"/>
          </p:cNvSpPr>
          <p:nvPr>
            <p:ph type="sldNum" sz="quarter" idx="5"/>
          </p:nvPr>
        </p:nvSpPr>
        <p:spPr/>
        <p:txBody>
          <a:bodyPr/>
          <a:lstStyle/>
          <a:p>
            <a:fld id="{AB0E1201-6F06-4D05-A430-233144F57358}" type="slidenum">
              <a:rPr lang="en-US" smtClean="0"/>
              <a:t>7</a:t>
            </a:fld>
            <a:endParaRPr lang="en-US" dirty="0"/>
          </a:p>
        </p:txBody>
      </p:sp>
    </p:spTree>
    <p:extLst>
      <p:ext uri="{BB962C8B-B14F-4D97-AF65-F5344CB8AC3E}">
        <p14:creationId xmlns:p14="http://schemas.microsoft.com/office/powerpoint/2010/main" val="64963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NEMSIS TAC encourages states and agencies to use caution when adding or allowing obscure codes in EMS documentation. Additional codes should be evaluated for appropriateness to EMS care. </a:t>
            </a:r>
          </a:p>
          <a:p>
            <a:r>
              <a:rPr lang="en-US" dirty="0"/>
              <a:t>For example, it is not common that EMS needs to differentiate between </a:t>
            </a:r>
            <a:r>
              <a:rPr lang="en-US" sz="1200" b="0" i="0" kern="1200" dirty="0">
                <a:solidFill>
                  <a:schemeClr val="tx1"/>
                </a:solidFill>
                <a:effectLst/>
                <a:latin typeface="+mn-lt"/>
                <a:ea typeface="+mn-ea"/>
                <a:cs typeface="+mn-cs"/>
              </a:rPr>
              <a:t>initial encounter, subsequent encounter, or sequela that are code options in ICD-10 lists.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more information on ICD-10 see https://icd10cmtool.cdc.gov/?fy=FY2021</a:t>
            </a:r>
          </a:p>
          <a:p>
            <a:endParaRPr lang="en-US" dirty="0"/>
          </a:p>
        </p:txBody>
      </p:sp>
      <p:sp>
        <p:nvSpPr>
          <p:cNvPr id="4" name="Slide Number Placeholder 3"/>
          <p:cNvSpPr>
            <a:spLocks noGrp="1"/>
          </p:cNvSpPr>
          <p:nvPr>
            <p:ph type="sldNum" sz="quarter" idx="5"/>
          </p:nvPr>
        </p:nvSpPr>
        <p:spPr/>
        <p:txBody>
          <a:bodyPr/>
          <a:lstStyle/>
          <a:p>
            <a:fld id="{AB0E1201-6F06-4D05-A430-233144F57358}" type="slidenum">
              <a:rPr lang="en-US" smtClean="0"/>
              <a:t>8</a:t>
            </a:fld>
            <a:endParaRPr lang="en-US" dirty="0"/>
          </a:p>
        </p:txBody>
      </p:sp>
    </p:spTree>
    <p:extLst>
      <p:ext uri="{BB962C8B-B14F-4D97-AF65-F5344CB8AC3E}">
        <p14:creationId xmlns:p14="http://schemas.microsoft.com/office/powerpoint/2010/main" val="68352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 on these elements, see the v3.5.0 Data Dictionary: https://nemsis.org/technical-resources/version-3/version-3-data-dictionaries/</a:t>
            </a:r>
          </a:p>
        </p:txBody>
      </p:sp>
      <p:sp>
        <p:nvSpPr>
          <p:cNvPr id="4" name="Slide Number Placeholder 3"/>
          <p:cNvSpPr>
            <a:spLocks noGrp="1"/>
          </p:cNvSpPr>
          <p:nvPr>
            <p:ph type="sldNum" sz="quarter" idx="5"/>
          </p:nvPr>
        </p:nvSpPr>
        <p:spPr/>
        <p:txBody>
          <a:bodyPr/>
          <a:lstStyle/>
          <a:p>
            <a:fld id="{AB0E1201-6F06-4D05-A430-233144F57358}" type="slidenum">
              <a:rPr lang="en-US" smtClean="0"/>
              <a:t>9</a:t>
            </a:fld>
            <a:endParaRPr lang="en-US" dirty="0"/>
          </a:p>
        </p:txBody>
      </p:sp>
    </p:spTree>
    <p:extLst>
      <p:ext uri="{BB962C8B-B14F-4D97-AF65-F5344CB8AC3E}">
        <p14:creationId xmlns:p14="http://schemas.microsoft.com/office/powerpoint/2010/main" val="367873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hierarchal structure should allow the clinician to start with a general classification such as cardiovascular and then be able to select from a more specific list that is unique to that parent classification. </a:t>
            </a:r>
          </a:p>
          <a:p>
            <a:r>
              <a:rPr lang="en-US" dirty="0"/>
              <a:t>Examples: Cardiovascular to Chest pain, Digestive to Nausea, or Injury to Neck Injury. </a:t>
            </a:r>
          </a:p>
          <a:p>
            <a:endParaRPr lang="en-US" dirty="0"/>
          </a:p>
          <a:p>
            <a:r>
              <a:rPr lang="en-US" dirty="0"/>
              <a:t>See complete lists here: https://nemsis.org/technical-resources/version-3/version-3-resources/ </a:t>
            </a:r>
          </a:p>
        </p:txBody>
      </p:sp>
      <p:sp>
        <p:nvSpPr>
          <p:cNvPr id="4" name="Slide Number Placeholder 3"/>
          <p:cNvSpPr>
            <a:spLocks noGrp="1"/>
          </p:cNvSpPr>
          <p:nvPr>
            <p:ph type="sldNum" sz="quarter" idx="5"/>
          </p:nvPr>
        </p:nvSpPr>
        <p:spPr/>
        <p:txBody>
          <a:bodyPr/>
          <a:lstStyle/>
          <a:p>
            <a:fld id="{AB0E1201-6F06-4D05-A430-233144F57358}" type="slidenum">
              <a:rPr lang="en-US" smtClean="0"/>
              <a:t>10</a:t>
            </a:fld>
            <a:endParaRPr lang="en-US" dirty="0"/>
          </a:p>
        </p:txBody>
      </p:sp>
    </p:spTree>
    <p:extLst>
      <p:ext uri="{BB962C8B-B14F-4D97-AF65-F5344CB8AC3E}">
        <p14:creationId xmlns:p14="http://schemas.microsoft.com/office/powerpoint/2010/main" val="25792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to stakeholders was a primary consideration to implementing Defined Lists. The process had to make documentation easier and more accurate for clinicians without an unreasonable burden to states and vendors. </a:t>
            </a:r>
          </a:p>
          <a:p>
            <a:r>
              <a:rPr lang="en-US" dirty="0"/>
              <a:t>The process also had to be applicable to all states and territories which resulted in some generalization for the Defined Lists and influenced the need for flexibility because a “one-size-fits-all” approach did not allow for needed customization. </a:t>
            </a:r>
          </a:p>
        </p:txBody>
      </p:sp>
      <p:sp>
        <p:nvSpPr>
          <p:cNvPr id="4" name="Slide Number Placeholder 3"/>
          <p:cNvSpPr>
            <a:spLocks noGrp="1"/>
          </p:cNvSpPr>
          <p:nvPr>
            <p:ph type="sldNum" sz="quarter" idx="5"/>
          </p:nvPr>
        </p:nvSpPr>
        <p:spPr/>
        <p:txBody>
          <a:bodyPr/>
          <a:lstStyle/>
          <a:p>
            <a:fld id="{AB0E1201-6F06-4D05-A430-233144F57358}" type="slidenum">
              <a:rPr lang="en-US" smtClean="0"/>
              <a:t>11</a:t>
            </a:fld>
            <a:endParaRPr lang="en-US" dirty="0"/>
          </a:p>
        </p:txBody>
      </p:sp>
    </p:spTree>
    <p:extLst>
      <p:ext uri="{BB962C8B-B14F-4D97-AF65-F5344CB8AC3E}">
        <p14:creationId xmlns:p14="http://schemas.microsoft.com/office/powerpoint/2010/main" val="312857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CAD7-F759-4228-8A99-9B8661288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88935-326B-4F9C-B9A5-708F7CD62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542AC0-5499-4C08-9129-2194061DF3AE}"/>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5" name="Footer Placeholder 4">
            <a:extLst>
              <a:ext uri="{FF2B5EF4-FFF2-40B4-BE49-F238E27FC236}">
                <a16:creationId xmlns:a16="http://schemas.microsoft.com/office/drawing/2014/main" id="{044E3936-5B04-44BC-9D3A-80549649E2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6FA7A-5BE9-48D7-89AA-A42F42C625DB}"/>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219632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4E47-CA9B-4271-A481-C87928F29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9A852-063C-4E2F-B358-9E4A4FB935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75B7D-08AE-48A6-BE93-0AE67D9CB224}"/>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5" name="Footer Placeholder 4">
            <a:extLst>
              <a:ext uri="{FF2B5EF4-FFF2-40B4-BE49-F238E27FC236}">
                <a16:creationId xmlns:a16="http://schemas.microsoft.com/office/drawing/2014/main" id="{308342A6-AE9E-40F2-8789-1EFAF3EA33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B61465-1E92-4402-A6A0-62BBFAAE72C1}"/>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29335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B0392-2FB0-4CCC-A031-2B1F407F0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97EDBF-3C63-4682-823D-5A60E1533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29544-F733-4A15-98D2-51E21DBDE631}"/>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5" name="Footer Placeholder 4">
            <a:extLst>
              <a:ext uri="{FF2B5EF4-FFF2-40B4-BE49-F238E27FC236}">
                <a16:creationId xmlns:a16="http://schemas.microsoft.com/office/drawing/2014/main" id="{95FCBEA4-4FA7-4F17-9F45-A35745D420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B3B23-820C-4828-88F2-C149E3E373E8}"/>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220102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C296-5859-41C8-8831-782C0DCF5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75AE-C57B-405C-B8E9-93EEBA288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10EAA-6BE4-4FD5-8CA8-5309C65488C9}"/>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5" name="Footer Placeholder 4">
            <a:extLst>
              <a:ext uri="{FF2B5EF4-FFF2-40B4-BE49-F238E27FC236}">
                <a16:creationId xmlns:a16="http://schemas.microsoft.com/office/drawing/2014/main" id="{59D9858E-3B21-47CE-A994-4DEC5BFB7C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AFE87-546A-4C7E-B13A-47B9959035CB}"/>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31382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9DA6-137E-4EC2-AF72-3CB357921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44562C-6780-47DD-96B7-1BE48E37D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C08CF-3ADE-4E7C-BE23-1BFA95DDB91D}"/>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5" name="Footer Placeholder 4">
            <a:extLst>
              <a:ext uri="{FF2B5EF4-FFF2-40B4-BE49-F238E27FC236}">
                <a16:creationId xmlns:a16="http://schemas.microsoft.com/office/drawing/2014/main" id="{E6C35E3E-24B5-4BFE-992C-FE1EEB300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47A37F-DDDC-4CB5-9432-9BB503E7CE7C}"/>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363671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DF5-FB68-4936-9737-4247691D4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0A543-B90E-470C-9F02-2188D44EB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E6ADE5-6828-4CB1-BE61-F8FC8D8C09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C8C1E-CB83-4BC3-8347-BD5476B17377}"/>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6" name="Footer Placeholder 5">
            <a:extLst>
              <a:ext uri="{FF2B5EF4-FFF2-40B4-BE49-F238E27FC236}">
                <a16:creationId xmlns:a16="http://schemas.microsoft.com/office/drawing/2014/main" id="{93215559-20BC-416D-81F2-65DDC29366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E949E-27DA-44CA-8BA0-73B16F3EB83E}"/>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386458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B46F-F58A-4E07-9A30-8901DA52DD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B3C590-CF30-4278-A1A6-7A96948F5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1EA70-B0F7-49B4-BDAD-E1A1E00D0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4153C-39CF-4343-852F-ACFF0EBC0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35C25A-447F-4DC5-9964-F8D97740CE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C825A-DBF9-4BCE-B056-B3A0A5AAFA77}"/>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8" name="Footer Placeholder 7">
            <a:extLst>
              <a:ext uri="{FF2B5EF4-FFF2-40B4-BE49-F238E27FC236}">
                <a16:creationId xmlns:a16="http://schemas.microsoft.com/office/drawing/2014/main" id="{EA8D29B1-8E7B-4C55-9DB6-B404CE7019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D1263E-B06A-4F23-A071-C78E2C4C0E68}"/>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315145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2ABF-F562-4CF0-8C0E-9A2DF2A54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2DC2B-3FEB-438B-A3E9-A599A35A87B2}"/>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4" name="Footer Placeholder 3">
            <a:extLst>
              <a:ext uri="{FF2B5EF4-FFF2-40B4-BE49-F238E27FC236}">
                <a16:creationId xmlns:a16="http://schemas.microsoft.com/office/drawing/2014/main" id="{BDF3A539-C07A-4634-AA97-019D84E3CD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697C95-3D6A-4952-AE0B-FD933CE2C0AC}"/>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167305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E6D38-79F6-4D91-AFC3-A87907C83DE8}"/>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3" name="Footer Placeholder 2">
            <a:extLst>
              <a:ext uri="{FF2B5EF4-FFF2-40B4-BE49-F238E27FC236}">
                <a16:creationId xmlns:a16="http://schemas.microsoft.com/office/drawing/2014/main" id="{560B3BCD-55E4-4839-B53B-D45D0DDE410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3CBE3A-4E16-4525-81C8-0BB2465DC4FB}"/>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370282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2A16-0109-4FAA-8A7A-78D65AA19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D2C7E-48AF-46F2-8F0C-BD71AE2FB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3140F-4DE2-4D3C-9BF1-53804E38D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5067C-2251-4D19-8145-25C77587E67D}"/>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6" name="Footer Placeholder 5">
            <a:extLst>
              <a:ext uri="{FF2B5EF4-FFF2-40B4-BE49-F238E27FC236}">
                <a16:creationId xmlns:a16="http://schemas.microsoft.com/office/drawing/2014/main" id="{6B61DDE1-1A69-41DD-9D81-F7A9C12CC4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56C9F2-6747-4047-8296-3862EF37C4EB}"/>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108446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D86E-1D4E-4E45-8AC5-C8AC2259D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529A9-B253-442A-A037-CE89E9602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9A0BA1-4EB9-40A0-A193-C2E5FF8E1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EF00F-414A-4E5C-8191-31EB0B11E893}"/>
              </a:ext>
            </a:extLst>
          </p:cNvPr>
          <p:cNvSpPr>
            <a:spLocks noGrp="1"/>
          </p:cNvSpPr>
          <p:nvPr>
            <p:ph type="dt" sz="half" idx="10"/>
          </p:nvPr>
        </p:nvSpPr>
        <p:spPr/>
        <p:txBody>
          <a:bodyPr/>
          <a:lstStyle/>
          <a:p>
            <a:fld id="{77271187-E033-41B3-99C1-097783E3053B}" type="datetimeFigureOut">
              <a:rPr lang="en-US" smtClean="0"/>
              <a:t>4/16/2021</a:t>
            </a:fld>
            <a:endParaRPr lang="en-US" dirty="0"/>
          </a:p>
        </p:txBody>
      </p:sp>
      <p:sp>
        <p:nvSpPr>
          <p:cNvPr id="6" name="Footer Placeholder 5">
            <a:extLst>
              <a:ext uri="{FF2B5EF4-FFF2-40B4-BE49-F238E27FC236}">
                <a16:creationId xmlns:a16="http://schemas.microsoft.com/office/drawing/2014/main" id="{1C0B760E-575B-4C83-95DF-79F553E5AC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EB299-0544-466B-BFBD-66E07D22BBA7}"/>
              </a:ext>
            </a:extLst>
          </p:cNvPr>
          <p:cNvSpPr>
            <a:spLocks noGrp="1"/>
          </p:cNvSpPr>
          <p:nvPr>
            <p:ph type="sldNum" sz="quarter" idx="12"/>
          </p:nvPr>
        </p:nvSpPr>
        <p:spPr/>
        <p:txBody>
          <a:bodyPr/>
          <a:lstStyle/>
          <a:p>
            <a:fld id="{69BD6345-4F5E-49F6-B434-F0DCA03E58C2}" type="slidenum">
              <a:rPr lang="en-US" smtClean="0"/>
              <a:t>‹#›</a:t>
            </a:fld>
            <a:endParaRPr lang="en-US" dirty="0"/>
          </a:p>
        </p:txBody>
      </p:sp>
    </p:spTree>
    <p:extLst>
      <p:ext uri="{BB962C8B-B14F-4D97-AF65-F5344CB8AC3E}">
        <p14:creationId xmlns:p14="http://schemas.microsoft.com/office/powerpoint/2010/main" val="222563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AD140BF-0E27-493F-807D-B78CC64F5816}"/>
              </a:ext>
            </a:extLst>
          </p:cNvPr>
          <p:cNvSpPr/>
          <p:nvPr userDrawn="1"/>
        </p:nvSpPr>
        <p:spPr>
          <a:xfrm>
            <a:off x="0" y="1"/>
            <a:ext cx="12192000" cy="6857999"/>
          </a:xfrm>
          <a:prstGeom prst="rect">
            <a:avLst/>
          </a:prstGeom>
          <a:gradFill flip="none" rotWithShape="1">
            <a:gsLst>
              <a:gs pos="67000">
                <a:schemeClr val="bg1"/>
              </a:gs>
              <a:gs pos="90000">
                <a:schemeClr val="bg1">
                  <a:lumMod val="85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C44A587-764D-469F-B606-2229B8B95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EF393-C445-4578-8D9C-5F83EC37D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2221C-7BE3-4930-B6F5-E11CE3F42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71187-E033-41B3-99C1-097783E3053B}" type="datetimeFigureOut">
              <a:rPr lang="en-US" smtClean="0"/>
              <a:t>4/16/2021</a:t>
            </a:fld>
            <a:endParaRPr lang="en-US" dirty="0"/>
          </a:p>
        </p:txBody>
      </p:sp>
      <p:sp>
        <p:nvSpPr>
          <p:cNvPr id="5" name="Footer Placeholder 4">
            <a:extLst>
              <a:ext uri="{FF2B5EF4-FFF2-40B4-BE49-F238E27FC236}">
                <a16:creationId xmlns:a16="http://schemas.microsoft.com/office/drawing/2014/main" id="{D164601F-D6BA-41B0-95CB-85E0F6A11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B694D3-234E-4E5B-9CDD-549146594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D6345-4F5E-49F6-B434-F0DCA03E58C2}" type="slidenum">
              <a:rPr lang="en-US" smtClean="0"/>
              <a:t>‹#›</a:t>
            </a:fld>
            <a:endParaRPr lang="en-US" dirty="0"/>
          </a:p>
        </p:txBody>
      </p:sp>
      <p:pic>
        <p:nvPicPr>
          <p:cNvPr id="11" name="Picture 10">
            <a:extLst>
              <a:ext uri="{FF2B5EF4-FFF2-40B4-BE49-F238E27FC236}">
                <a16:creationId xmlns:a16="http://schemas.microsoft.com/office/drawing/2014/main" id="{950BF96E-526C-4A02-BF4A-9E16726A5B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6096" y="5461555"/>
            <a:ext cx="2809121" cy="780177"/>
          </a:xfrm>
          <a:prstGeom prst="rect">
            <a:avLst/>
          </a:prstGeom>
        </p:spPr>
      </p:pic>
      <p:sp>
        <p:nvSpPr>
          <p:cNvPr id="12" name="Rectangle 10">
            <a:extLst>
              <a:ext uri="{FF2B5EF4-FFF2-40B4-BE49-F238E27FC236}">
                <a16:creationId xmlns:a16="http://schemas.microsoft.com/office/drawing/2014/main" id="{207FBC46-B908-4486-9B97-EF2573A96F89}"/>
              </a:ext>
            </a:extLst>
          </p:cNvPr>
          <p:cNvSpPr/>
          <p:nvPr userDrawn="1"/>
        </p:nvSpPr>
        <p:spPr>
          <a:xfrm>
            <a:off x="0" y="5779012"/>
            <a:ext cx="12192000" cy="1036305"/>
          </a:xfrm>
          <a:custGeom>
            <a:avLst/>
            <a:gdLst>
              <a:gd name="connsiteX0" fmla="*/ 0 w 12192000"/>
              <a:gd name="connsiteY0" fmla="*/ 0 h 562062"/>
              <a:gd name="connsiteX1" fmla="*/ 12192000 w 12192000"/>
              <a:gd name="connsiteY1" fmla="*/ 0 h 562062"/>
              <a:gd name="connsiteX2" fmla="*/ 12192000 w 12192000"/>
              <a:gd name="connsiteY2" fmla="*/ 562062 h 562062"/>
              <a:gd name="connsiteX3" fmla="*/ 0 w 12192000"/>
              <a:gd name="connsiteY3" fmla="*/ 562062 h 562062"/>
              <a:gd name="connsiteX4" fmla="*/ 0 w 12192000"/>
              <a:gd name="connsiteY4" fmla="*/ 0 h 562062"/>
              <a:gd name="connsiteX0" fmla="*/ 0 w 12192000"/>
              <a:gd name="connsiteY0" fmla="*/ 0 h 562062"/>
              <a:gd name="connsiteX1" fmla="*/ 12192000 w 12192000"/>
              <a:gd name="connsiteY1" fmla="*/ 0 h 562062"/>
              <a:gd name="connsiteX2" fmla="*/ 12192000 w 12192000"/>
              <a:gd name="connsiteY2" fmla="*/ 562062 h 562062"/>
              <a:gd name="connsiteX3" fmla="*/ 0 w 12192000"/>
              <a:gd name="connsiteY3" fmla="*/ 562062 h 562062"/>
              <a:gd name="connsiteX4" fmla="*/ 0 w 12192000"/>
              <a:gd name="connsiteY4" fmla="*/ 0 h 562062"/>
              <a:gd name="connsiteX0" fmla="*/ 0 w 12192000"/>
              <a:gd name="connsiteY0" fmla="*/ 281109 h 843171"/>
              <a:gd name="connsiteX1" fmla="*/ 12192000 w 12192000"/>
              <a:gd name="connsiteY1" fmla="*/ 281109 h 843171"/>
              <a:gd name="connsiteX2" fmla="*/ 12192000 w 12192000"/>
              <a:gd name="connsiteY2" fmla="*/ 843171 h 843171"/>
              <a:gd name="connsiteX3" fmla="*/ 0 w 12192000"/>
              <a:gd name="connsiteY3" fmla="*/ 843171 h 843171"/>
              <a:gd name="connsiteX4" fmla="*/ 0 w 12192000"/>
              <a:gd name="connsiteY4" fmla="*/ 281109 h 843171"/>
              <a:gd name="connsiteX0" fmla="*/ 0 w 12192000"/>
              <a:gd name="connsiteY0" fmla="*/ 446131 h 1008193"/>
              <a:gd name="connsiteX1" fmla="*/ 12192000 w 12192000"/>
              <a:gd name="connsiteY1" fmla="*/ 446131 h 1008193"/>
              <a:gd name="connsiteX2" fmla="*/ 12192000 w 12192000"/>
              <a:gd name="connsiteY2" fmla="*/ 1008193 h 1008193"/>
              <a:gd name="connsiteX3" fmla="*/ 0 w 12192000"/>
              <a:gd name="connsiteY3" fmla="*/ 1008193 h 1008193"/>
              <a:gd name="connsiteX4" fmla="*/ 0 w 12192000"/>
              <a:gd name="connsiteY4" fmla="*/ 446131 h 1008193"/>
              <a:gd name="connsiteX0" fmla="*/ 0 w 12192000"/>
              <a:gd name="connsiteY0" fmla="*/ 530965 h 1093027"/>
              <a:gd name="connsiteX1" fmla="*/ 12183611 w 12192000"/>
              <a:gd name="connsiteY1" fmla="*/ 430298 h 1093027"/>
              <a:gd name="connsiteX2" fmla="*/ 12192000 w 12192000"/>
              <a:gd name="connsiteY2" fmla="*/ 1093027 h 1093027"/>
              <a:gd name="connsiteX3" fmla="*/ 0 w 12192000"/>
              <a:gd name="connsiteY3" fmla="*/ 1093027 h 1093027"/>
              <a:gd name="connsiteX4" fmla="*/ 0 w 12192000"/>
              <a:gd name="connsiteY4" fmla="*/ 530965 h 1093027"/>
              <a:gd name="connsiteX0" fmla="*/ 0 w 12192000"/>
              <a:gd name="connsiteY0" fmla="*/ 430026 h 992088"/>
              <a:gd name="connsiteX1" fmla="*/ 12183611 w 12192000"/>
              <a:gd name="connsiteY1" fmla="*/ 329359 h 992088"/>
              <a:gd name="connsiteX2" fmla="*/ 12192000 w 12192000"/>
              <a:gd name="connsiteY2" fmla="*/ 992088 h 992088"/>
              <a:gd name="connsiteX3" fmla="*/ 0 w 12192000"/>
              <a:gd name="connsiteY3" fmla="*/ 992088 h 992088"/>
              <a:gd name="connsiteX4" fmla="*/ 0 w 12192000"/>
              <a:gd name="connsiteY4" fmla="*/ 430026 h 992088"/>
              <a:gd name="connsiteX0" fmla="*/ 0 w 12192000"/>
              <a:gd name="connsiteY0" fmla="*/ 386643 h 948705"/>
              <a:gd name="connsiteX1" fmla="*/ 12192000 w 12192000"/>
              <a:gd name="connsiteY1" fmla="*/ 336310 h 948705"/>
              <a:gd name="connsiteX2" fmla="*/ 12192000 w 12192000"/>
              <a:gd name="connsiteY2" fmla="*/ 948705 h 948705"/>
              <a:gd name="connsiteX3" fmla="*/ 0 w 12192000"/>
              <a:gd name="connsiteY3" fmla="*/ 948705 h 948705"/>
              <a:gd name="connsiteX4" fmla="*/ 0 w 12192000"/>
              <a:gd name="connsiteY4" fmla="*/ 386643 h 948705"/>
              <a:gd name="connsiteX0" fmla="*/ 0 w 12192000"/>
              <a:gd name="connsiteY0" fmla="*/ 474243 h 1036305"/>
              <a:gd name="connsiteX1" fmla="*/ 12192000 w 12192000"/>
              <a:gd name="connsiteY1" fmla="*/ 423910 h 1036305"/>
              <a:gd name="connsiteX2" fmla="*/ 12192000 w 12192000"/>
              <a:gd name="connsiteY2" fmla="*/ 1036305 h 1036305"/>
              <a:gd name="connsiteX3" fmla="*/ 0 w 12192000"/>
              <a:gd name="connsiteY3" fmla="*/ 1036305 h 1036305"/>
              <a:gd name="connsiteX4" fmla="*/ 0 w 12192000"/>
              <a:gd name="connsiteY4" fmla="*/ 474243 h 1036305"/>
              <a:gd name="connsiteX0" fmla="*/ 0 w 12192000"/>
              <a:gd name="connsiteY0" fmla="*/ 474243 h 1036305"/>
              <a:gd name="connsiteX1" fmla="*/ 12192000 w 12192000"/>
              <a:gd name="connsiteY1" fmla="*/ 423910 h 1036305"/>
              <a:gd name="connsiteX2" fmla="*/ 12192000 w 12192000"/>
              <a:gd name="connsiteY2" fmla="*/ 1036305 h 1036305"/>
              <a:gd name="connsiteX3" fmla="*/ 0 w 12192000"/>
              <a:gd name="connsiteY3" fmla="*/ 1036305 h 1036305"/>
              <a:gd name="connsiteX4" fmla="*/ 0 w 12192000"/>
              <a:gd name="connsiteY4" fmla="*/ 474243 h 103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036305">
                <a:moveTo>
                  <a:pt x="0" y="474243"/>
                </a:moveTo>
                <a:cubicBezTo>
                  <a:pt x="5305570" y="1178918"/>
                  <a:pt x="10585975" y="-834438"/>
                  <a:pt x="12192000" y="423910"/>
                </a:cubicBezTo>
                <a:lnTo>
                  <a:pt x="12192000" y="1036305"/>
                </a:lnTo>
                <a:lnTo>
                  <a:pt x="0" y="1036305"/>
                </a:lnTo>
                <a:lnTo>
                  <a:pt x="0" y="474243"/>
                </a:lnTo>
                <a:close/>
              </a:path>
            </a:pathLst>
          </a:custGeom>
          <a:gradFill flip="none" rotWithShape="1">
            <a:gsLst>
              <a:gs pos="17000">
                <a:srgbClr val="E42C30"/>
              </a:gs>
              <a:gs pos="8000">
                <a:srgbClr val="E02428"/>
              </a:gs>
              <a:gs pos="81000">
                <a:srgbClr val="E42C30"/>
              </a:gs>
              <a:gs pos="71000">
                <a:srgbClr val="A2161D"/>
              </a:gs>
              <a:gs pos="29000">
                <a:srgbClr val="C72328"/>
              </a:gs>
              <a:gs pos="95000">
                <a:srgbClr val="AA191F"/>
              </a:gs>
            </a:gsLst>
            <a:path path="circle">
              <a:fillToRect t="100000" r="100000"/>
            </a:path>
            <a:tileRect l="-100000" b="-10000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0">
            <a:extLst>
              <a:ext uri="{FF2B5EF4-FFF2-40B4-BE49-F238E27FC236}">
                <a16:creationId xmlns:a16="http://schemas.microsoft.com/office/drawing/2014/main" id="{0335B0CD-0CE7-416B-B393-687580F9DA2F}"/>
              </a:ext>
            </a:extLst>
          </p:cNvPr>
          <p:cNvSpPr/>
          <p:nvPr userDrawn="1"/>
        </p:nvSpPr>
        <p:spPr>
          <a:xfrm>
            <a:off x="0" y="5924274"/>
            <a:ext cx="12192000" cy="933725"/>
          </a:xfrm>
          <a:custGeom>
            <a:avLst/>
            <a:gdLst>
              <a:gd name="connsiteX0" fmla="*/ 0 w 12192000"/>
              <a:gd name="connsiteY0" fmla="*/ 0 h 562062"/>
              <a:gd name="connsiteX1" fmla="*/ 12192000 w 12192000"/>
              <a:gd name="connsiteY1" fmla="*/ 0 h 562062"/>
              <a:gd name="connsiteX2" fmla="*/ 12192000 w 12192000"/>
              <a:gd name="connsiteY2" fmla="*/ 562062 h 562062"/>
              <a:gd name="connsiteX3" fmla="*/ 0 w 12192000"/>
              <a:gd name="connsiteY3" fmla="*/ 562062 h 562062"/>
              <a:gd name="connsiteX4" fmla="*/ 0 w 12192000"/>
              <a:gd name="connsiteY4" fmla="*/ 0 h 562062"/>
              <a:gd name="connsiteX0" fmla="*/ 0 w 12192000"/>
              <a:gd name="connsiteY0" fmla="*/ 0 h 562062"/>
              <a:gd name="connsiteX1" fmla="*/ 12192000 w 12192000"/>
              <a:gd name="connsiteY1" fmla="*/ 0 h 562062"/>
              <a:gd name="connsiteX2" fmla="*/ 12192000 w 12192000"/>
              <a:gd name="connsiteY2" fmla="*/ 562062 h 562062"/>
              <a:gd name="connsiteX3" fmla="*/ 0 w 12192000"/>
              <a:gd name="connsiteY3" fmla="*/ 562062 h 562062"/>
              <a:gd name="connsiteX4" fmla="*/ 0 w 12192000"/>
              <a:gd name="connsiteY4" fmla="*/ 0 h 562062"/>
              <a:gd name="connsiteX0" fmla="*/ 0 w 12192000"/>
              <a:gd name="connsiteY0" fmla="*/ 281109 h 843171"/>
              <a:gd name="connsiteX1" fmla="*/ 12192000 w 12192000"/>
              <a:gd name="connsiteY1" fmla="*/ 281109 h 843171"/>
              <a:gd name="connsiteX2" fmla="*/ 12192000 w 12192000"/>
              <a:gd name="connsiteY2" fmla="*/ 843171 h 843171"/>
              <a:gd name="connsiteX3" fmla="*/ 0 w 12192000"/>
              <a:gd name="connsiteY3" fmla="*/ 843171 h 843171"/>
              <a:gd name="connsiteX4" fmla="*/ 0 w 12192000"/>
              <a:gd name="connsiteY4" fmla="*/ 281109 h 843171"/>
              <a:gd name="connsiteX0" fmla="*/ 0 w 12192000"/>
              <a:gd name="connsiteY0" fmla="*/ 371663 h 933725"/>
              <a:gd name="connsiteX1" fmla="*/ 12192000 w 12192000"/>
              <a:gd name="connsiteY1" fmla="*/ 371663 h 933725"/>
              <a:gd name="connsiteX2" fmla="*/ 12192000 w 12192000"/>
              <a:gd name="connsiteY2" fmla="*/ 933725 h 933725"/>
              <a:gd name="connsiteX3" fmla="*/ 0 w 12192000"/>
              <a:gd name="connsiteY3" fmla="*/ 933725 h 933725"/>
              <a:gd name="connsiteX4" fmla="*/ 0 w 12192000"/>
              <a:gd name="connsiteY4" fmla="*/ 371663 h 93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933725">
                <a:moveTo>
                  <a:pt x="0" y="371663"/>
                </a:moveTo>
                <a:cubicBezTo>
                  <a:pt x="5305570" y="1076338"/>
                  <a:pt x="10753754" y="-744073"/>
                  <a:pt x="12192000" y="371663"/>
                </a:cubicBezTo>
                <a:lnTo>
                  <a:pt x="12192000" y="933725"/>
                </a:lnTo>
                <a:lnTo>
                  <a:pt x="0" y="933725"/>
                </a:lnTo>
                <a:lnTo>
                  <a:pt x="0" y="371663"/>
                </a:lnTo>
                <a:close/>
              </a:path>
            </a:pathLst>
          </a:custGeom>
          <a:gradFill flip="none" rotWithShape="1">
            <a:gsLst>
              <a:gs pos="0">
                <a:srgbClr val="06486D">
                  <a:shade val="30000"/>
                  <a:satMod val="115000"/>
                </a:srgbClr>
              </a:gs>
              <a:gs pos="50000">
                <a:srgbClr val="06486D">
                  <a:shade val="67500"/>
                  <a:satMod val="115000"/>
                </a:srgbClr>
              </a:gs>
              <a:gs pos="100000">
                <a:srgbClr val="06486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4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msis.org/technical-resources/version-3/version-3-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nemsis@hsc.Utah.edu"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hyperlink" Target="https://nemsis.org/technical-resources/version-3/version-3-resources/" TargetMode="External"/><Relationship Id="rId4" Type="http://schemas.openxmlformats.org/officeDocument/2006/relationships/hyperlink" Target="https://nemsis.org/nemsis-10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lm.nih.gov/healthit/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FA85B9-26B5-4719-8C0F-F9AA2AF30F70}"/>
              </a:ext>
            </a:extLst>
          </p:cNvPr>
          <p:cNvSpPr txBox="1"/>
          <p:nvPr/>
        </p:nvSpPr>
        <p:spPr>
          <a:xfrm>
            <a:off x="2842470" y="1746106"/>
            <a:ext cx="6507060" cy="2123658"/>
          </a:xfrm>
          <a:prstGeom prst="rect">
            <a:avLst/>
          </a:prstGeom>
          <a:noFill/>
        </p:spPr>
        <p:txBody>
          <a:bodyPr wrap="square" rtlCol="0">
            <a:spAutoFit/>
          </a:bodyPr>
          <a:lstStyle/>
          <a:p>
            <a:pPr algn="ctr"/>
            <a:r>
              <a:rPr lang="en-US" sz="6600" dirty="0">
                <a:solidFill>
                  <a:srgbClr val="242424"/>
                </a:solidFill>
                <a:latin typeface="Calibri" panose="020F0502020204030204" pitchFamily="34" charset="0"/>
              </a:rPr>
              <a:t>Suggested Lists</a:t>
            </a:r>
          </a:p>
          <a:p>
            <a:pPr algn="ctr"/>
            <a:r>
              <a:rPr lang="en-US" sz="6600" dirty="0">
                <a:solidFill>
                  <a:srgbClr val="242424"/>
                </a:solidFill>
                <a:latin typeface="Calibri" panose="020F0502020204030204" pitchFamily="34" charset="0"/>
              </a:rPr>
              <a:t>to Defined Lists</a:t>
            </a:r>
          </a:p>
        </p:txBody>
      </p:sp>
      <p:sp>
        <p:nvSpPr>
          <p:cNvPr id="2" name="TextBox 1">
            <a:extLst>
              <a:ext uri="{FF2B5EF4-FFF2-40B4-BE49-F238E27FC236}">
                <a16:creationId xmlns:a16="http://schemas.microsoft.com/office/drawing/2014/main" id="{46392C59-EEC4-4CBC-8B34-92D1A46A3C33}"/>
              </a:ext>
            </a:extLst>
          </p:cNvPr>
          <p:cNvSpPr txBox="1"/>
          <p:nvPr/>
        </p:nvSpPr>
        <p:spPr>
          <a:xfrm>
            <a:off x="9953297" y="5412828"/>
            <a:ext cx="1881351" cy="369332"/>
          </a:xfrm>
          <a:prstGeom prst="rect">
            <a:avLst/>
          </a:prstGeom>
          <a:noFill/>
        </p:spPr>
        <p:txBody>
          <a:bodyPr wrap="square" rtlCol="0">
            <a:spAutoFit/>
          </a:bodyPr>
          <a:lstStyle/>
          <a:p>
            <a:r>
              <a:rPr lang="en-US" dirty="0"/>
              <a:t>Version 04.2021</a:t>
            </a:r>
          </a:p>
        </p:txBody>
      </p:sp>
    </p:spTree>
    <p:extLst>
      <p:ext uri="{BB962C8B-B14F-4D97-AF65-F5344CB8AC3E}">
        <p14:creationId xmlns:p14="http://schemas.microsoft.com/office/powerpoint/2010/main" val="307632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9F8C8-E081-4099-98E5-A39D912DBDC7}"/>
              </a:ext>
            </a:extLst>
          </p:cNvPr>
          <p:cNvSpPr txBox="1"/>
          <p:nvPr/>
        </p:nvSpPr>
        <p:spPr>
          <a:xfrm>
            <a:off x="838200" y="1610634"/>
            <a:ext cx="10515600" cy="830997"/>
          </a:xfrm>
          <a:prstGeom prst="rect">
            <a:avLst/>
          </a:prstGeom>
          <a:noFill/>
        </p:spPr>
        <p:txBody>
          <a:bodyPr wrap="square" rtlCol="0">
            <a:spAutoFit/>
          </a:bodyPr>
          <a:lstStyle/>
          <a:p>
            <a:r>
              <a:rPr lang="en-US" sz="2400" b="0" i="0" u="none" strike="noStrike" baseline="0" dirty="0">
                <a:latin typeface="Calibri" panose="020F0502020204030204" pitchFamily="34" charset="0"/>
              </a:rPr>
              <a:t>This is a sample of </a:t>
            </a:r>
            <a:r>
              <a:rPr lang="en-US" sz="2400" dirty="0">
                <a:latin typeface="Calibri" panose="020F0502020204030204" pitchFamily="34" charset="0"/>
              </a:rPr>
              <a:t>the Defined List codes for Primary </a:t>
            </a:r>
            <a:r>
              <a:rPr lang="en-US" sz="2400" b="0" i="0" u="none" strike="noStrike" baseline="0" dirty="0">
                <a:latin typeface="Calibri" panose="020F0502020204030204" pitchFamily="34" charset="0"/>
              </a:rPr>
              <a:t>and Secondary Impression (eSituation.11 and .12).</a:t>
            </a:r>
          </a:p>
        </p:txBody>
      </p:sp>
      <p:graphicFrame>
        <p:nvGraphicFramePr>
          <p:cNvPr id="4" name="Table 4">
            <a:extLst>
              <a:ext uri="{FF2B5EF4-FFF2-40B4-BE49-F238E27FC236}">
                <a16:creationId xmlns:a16="http://schemas.microsoft.com/office/drawing/2014/main" id="{B228678E-C384-497B-A5CC-9354948F1501}"/>
              </a:ext>
            </a:extLst>
          </p:cNvPr>
          <p:cNvGraphicFramePr>
            <a:graphicFrameLocks noGrp="1"/>
          </p:cNvGraphicFramePr>
          <p:nvPr>
            <p:extLst>
              <p:ext uri="{D42A27DB-BD31-4B8C-83A1-F6EECF244321}">
                <p14:modId xmlns:p14="http://schemas.microsoft.com/office/powerpoint/2010/main" val="1007986493"/>
              </p:ext>
            </p:extLst>
          </p:nvPr>
        </p:nvGraphicFramePr>
        <p:xfrm>
          <a:off x="838200" y="2788013"/>
          <a:ext cx="10765660" cy="2225040"/>
        </p:xfrm>
        <a:graphic>
          <a:graphicData uri="http://schemas.openxmlformats.org/drawingml/2006/table">
            <a:tbl>
              <a:tblPr firstRow="1" bandRow="1">
                <a:tableStyleId>{B301B821-A1FF-4177-AEE7-76D212191A09}</a:tableStyleId>
              </a:tblPr>
              <a:tblGrid>
                <a:gridCol w="2041236">
                  <a:extLst>
                    <a:ext uri="{9D8B030D-6E8A-4147-A177-3AD203B41FA5}">
                      <a16:colId xmlns:a16="http://schemas.microsoft.com/office/drawing/2014/main" val="3301431171"/>
                    </a:ext>
                  </a:extLst>
                </a:gridCol>
                <a:gridCol w="3071770">
                  <a:extLst>
                    <a:ext uri="{9D8B030D-6E8A-4147-A177-3AD203B41FA5}">
                      <a16:colId xmlns:a16="http://schemas.microsoft.com/office/drawing/2014/main" val="3605462264"/>
                    </a:ext>
                  </a:extLst>
                </a:gridCol>
                <a:gridCol w="1593273">
                  <a:extLst>
                    <a:ext uri="{9D8B030D-6E8A-4147-A177-3AD203B41FA5}">
                      <a16:colId xmlns:a16="http://schemas.microsoft.com/office/drawing/2014/main" val="1933034965"/>
                    </a:ext>
                  </a:extLst>
                </a:gridCol>
                <a:gridCol w="4059381">
                  <a:extLst>
                    <a:ext uri="{9D8B030D-6E8A-4147-A177-3AD203B41FA5}">
                      <a16:colId xmlns:a16="http://schemas.microsoft.com/office/drawing/2014/main" val="1702595557"/>
                    </a:ext>
                  </a:extLst>
                </a:gridCol>
              </a:tblGrid>
              <a:tr h="370840">
                <a:tc>
                  <a:txBody>
                    <a:bodyPr/>
                    <a:lstStyle/>
                    <a:p>
                      <a:r>
                        <a:rPr lang="en-US" sz="1800" u="none" strike="noStrike" kern="1200" baseline="0" dirty="0"/>
                        <a:t>PARENT</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EMS DESCRIPTION</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ICD-10 CODE</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ICD-10 DESCRIPTION</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178440"/>
                  </a:ext>
                </a:extLst>
              </a:tr>
              <a:tr h="370840">
                <a:tc rowSpan="5">
                  <a:txBody>
                    <a:bodyPr/>
                    <a:lstStyle/>
                    <a:p>
                      <a:pPr algn="l"/>
                      <a:r>
                        <a:rPr lang="en-US" sz="2400" u="none" strike="noStrike" kern="1200" baseline="0" dirty="0"/>
                        <a:t>Cardiovascular</a:t>
                      </a:r>
                      <a:endParaRPr lang="en-US" sz="24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Angina (pain related to heart)</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strike="noStrike" kern="1200" baseline="0" dirty="0"/>
                        <a:t>120.9</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Angina pectoris, unspecified</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3531879"/>
                  </a:ext>
                </a:extLst>
              </a:tr>
              <a:tr h="370840">
                <a:tc vMerge="1">
                  <a:txBody>
                    <a:bodyPr/>
                    <a:lstStyle/>
                    <a:p>
                      <a:endParaRPr lang="en-US" dirty="0"/>
                    </a:p>
                  </a:txBody>
                  <a:tcPr/>
                </a:tc>
                <a:tc>
                  <a:txBody>
                    <a:bodyPr/>
                    <a:lstStyle/>
                    <a:p>
                      <a:r>
                        <a:rPr lang="en-US" sz="1800" u="none" strike="noStrike" kern="1200" baseline="0" dirty="0"/>
                        <a:t>Arrhythmia</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strike="noStrike" kern="1200" baseline="0" dirty="0"/>
                        <a:t>I49.9</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Cardiac arrhythmia, unspecified</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644357"/>
                  </a:ext>
                </a:extLst>
              </a:tr>
              <a:tr h="370840">
                <a:tc vMerge="1">
                  <a:txBody>
                    <a:bodyPr/>
                    <a:lstStyle/>
                    <a:p>
                      <a:endParaRPr lang="en-US" dirty="0"/>
                    </a:p>
                  </a:txBody>
                  <a:tcPr/>
                </a:tc>
                <a:tc>
                  <a:txBody>
                    <a:bodyPr/>
                    <a:lstStyle/>
                    <a:p>
                      <a:r>
                        <a:rPr lang="en-US" sz="1800" u="none" strike="noStrike" kern="1200" baseline="0" dirty="0"/>
                        <a:t>Cardiac arrest</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strike="noStrike" kern="1200" baseline="0" dirty="0"/>
                        <a:t>I46.9</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Cardiac arrest, cause unspecified</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766357"/>
                  </a:ext>
                </a:extLst>
              </a:tr>
              <a:tr h="370840">
                <a:tc vMerge="1">
                  <a:txBody>
                    <a:bodyPr/>
                    <a:lstStyle/>
                    <a:p>
                      <a:endParaRPr lang="en-US" dirty="0"/>
                    </a:p>
                  </a:txBody>
                  <a:tcPr/>
                </a:tc>
                <a:tc>
                  <a:txBody>
                    <a:bodyPr/>
                    <a:lstStyle/>
                    <a:p>
                      <a:r>
                        <a:rPr lang="en-US" sz="1800" u="none" strike="noStrike" kern="1200" baseline="0" dirty="0"/>
                        <a:t>Chest pain, NOS</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strike="noStrike" kern="1200" baseline="0" dirty="0"/>
                        <a:t>R07.9</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Chest pain, unspecified (not angina)</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391768"/>
                  </a:ext>
                </a:extLst>
              </a:tr>
              <a:tr h="370840">
                <a:tc vMerge="1">
                  <a:txBody>
                    <a:bodyPr/>
                    <a:lstStyle/>
                    <a:p>
                      <a:endParaRPr lang="en-US" dirty="0"/>
                    </a:p>
                  </a:txBody>
                  <a:tcPr/>
                </a:tc>
                <a:tc>
                  <a:txBody>
                    <a:bodyPr/>
                    <a:lstStyle/>
                    <a:p>
                      <a:r>
                        <a:rPr lang="en-US" sz="1800" u="none" strike="noStrike" kern="1200" baseline="0" dirty="0"/>
                        <a:t>Myocardial Infarction, NOS</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strike="noStrike" kern="1200" baseline="0" dirty="0"/>
                        <a:t>I21</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Acute myocardial infarction</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381867"/>
                  </a:ext>
                </a:extLst>
              </a:tr>
            </a:tbl>
          </a:graphicData>
        </a:graphic>
      </p:graphicFrame>
      <p:sp>
        <p:nvSpPr>
          <p:cNvPr id="5" name="TextBox 4">
            <a:extLst>
              <a:ext uri="{FF2B5EF4-FFF2-40B4-BE49-F238E27FC236}">
                <a16:creationId xmlns:a16="http://schemas.microsoft.com/office/drawing/2014/main" id="{09450EF1-C9BB-48D8-9BE3-3D4707183940}"/>
              </a:ext>
            </a:extLst>
          </p:cNvPr>
          <p:cNvSpPr txBox="1"/>
          <p:nvPr/>
        </p:nvSpPr>
        <p:spPr>
          <a:xfrm>
            <a:off x="838200" y="2449459"/>
            <a:ext cx="4429516" cy="338554"/>
          </a:xfrm>
          <a:prstGeom prst="rect">
            <a:avLst/>
          </a:prstGeom>
          <a:noFill/>
        </p:spPr>
        <p:txBody>
          <a:bodyPr wrap="square" rtlCol="0">
            <a:spAutoFit/>
          </a:bodyPr>
          <a:lstStyle/>
          <a:p>
            <a:r>
              <a:rPr lang="en-US" sz="1600" b="1" i="0" u="none" strike="noStrike" baseline="0" dirty="0">
                <a:latin typeface="Calibri" panose="020F0502020204030204" pitchFamily="34" charset="0"/>
              </a:rPr>
              <a:t>General classification      More precise description</a:t>
            </a:r>
            <a:endParaRPr lang="en-US" sz="1600" dirty="0">
              <a:latin typeface="Calibri" panose="020F0502020204030204" pitchFamily="34" charset="0"/>
            </a:endParaRPr>
          </a:p>
        </p:txBody>
      </p:sp>
      <p:sp>
        <p:nvSpPr>
          <p:cNvPr id="6" name="Title 5">
            <a:extLst>
              <a:ext uri="{FF2B5EF4-FFF2-40B4-BE49-F238E27FC236}">
                <a16:creationId xmlns:a16="http://schemas.microsoft.com/office/drawing/2014/main" id="{95C99B09-2783-41DD-9596-6B5606375F8E}"/>
              </a:ext>
            </a:extLst>
          </p:cNvPr>
          <p:cNvSpPr>
            <a:spLocks noGrp="1"/>
          </p:cNvSpPr>
          <p:nvPr>
            <p:ph type="title"/>
          </p:nvPr>
        </p:nvSpPr>
        <p:spPr/>
        <p:txBody>
          <a:bodyPr/>
          <a:lstStyle/>
          <a:p>
            <a:r>
              <a:rPr lang="en-US" b="1" dirty="0"/>
              <a:t>Hierarchy Structure</a:t>
            </a:r>
          </a:p>
        </p:txBody>
      </p:sp>
      <p:sp>
        <p:nvSpPr>
          <p:cNvPr id="8" name="TextBox 7">
            <a:extLst>
              <a:ext uri="{FF2B5EF4-FFF2-40B4-BE49-F238E27FC236}">
                <a16:creationId xmlns:a16="http://schemas.microsoft.com/office/drawing/2014/main" id="{215E95F2-466F-4135-9F4A-A60C7ACAFA6B}"/>
              </a:ext>
            </a:extLst>
          </p:cNvPr>
          <p:cNvSpPr txBox="1"/>
          <p:nvPr/>
        </p:nvSpPr>
        <p:spPr>
          <a:xfrm>
            <a:off x="2978727" y="5070776"/>
            <a:ext cx="9033163" cy="651164"/>
          </a:xfrm>
          <a:prstGeom prst="rect">
            <a:avLst/>
          </a:prstGeom>
          <a:noFill/>
        </p:spPr>
        <p:txBody>
          <a:bodyPr wrap="square" rtlCol="0">
            <a:spAutoFit/>
          </a:bodyPr>
          <a:lstStyle/>
          <a:p>
            <a:r>
              <a:rPr lang="en-US" dirty="0"/>
              <a:t>See complete lists here: </a:t>
            </a:r>
            <a:r>
              <a:rPr lang="en-US" dirty="0">
                <a:hlinkClick r:id="rId3"/>
              </a:rPr>
              <a:t>https://nemsis.org/technical-resources/version-3/version-3-resources/</a:t>
            </a:r>
            <a:r>
              <a:rPr lang="en-US" dirty="0"/>
              <a:t>  </a:t>
            </a:r>
          </a:p>
          <a:p>
            <a:endParaRPr lang="en-US" dirty="0"/>
          </a:p>
        </p:txBody>
      </p:sp>
    </p:spTree>
    <p:extLst>
      <p:ext uri="{BB962C8B-B14F-4D97-AF65-F5344CB8AC3E}">
        <p14:creationId xmlns:p14="http://schemas.microsoft.com/office/powerpoint/2010/main" val="356748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401782" y="1357746"/>
            <a:ext cx="11427689" cy="5078313"/>
          </a:xfrm>
          <a:prstGeom prst="rect">
            <a:avLst/>
          </a:prstGeom>
          <a:noFill/>
        </p:spPr>
        <p:txBody>
          <a:bodyPr wrap="square" numCol="2" rtlCol="0">
            <a:spAutoFit/>
          </a:bodyPr>
          <a:lstStyle/>
          <a:p>
            <a:r>
              <a:rPr lang="en-US" b="1" dirty="0">
                <a:latin typeface="Calibri" panose="020F0502020204030204" pitchFamily="34" charset="0"/>
              </a:rPr>
              <a:t>EMS Clinicians</a:t>
            </a:r>
          </a:p>
          <a:p>
            <a:pPr marL="285750" indent="-285750">
              <a:buFont typeface="Arial" panose="020B0604020202020204" pitchFamily="34" charset="0"/>
              <a:buChar char="•"/>
            </a:pPr>
            <a:r>
              <a:rPr lang="en-US" dirty="0">
                <a:latin typeface="Calibri" panose="020F0502020204030204" pitchFamily="34" charset="0"/>
              </a:rPr>
              <a:t>Field software products should have a minimal list with a logical hierarchy to select appropriate values for documenting a patient encounter.</a:t>
            </a:r>
          </a:p>
          <a:p>
            <a:pPr lvl="1"/>
            <a:endParaRPr lang="en-US" dirty="0">
              <a:latin typeface="Calibri" panose="020F0502020204030204" pitchFamily="34" charset="0"/>
            </a:endParaRPr>
          </a:p>
          <a:p>
            <a:pPr algn="l"/>
            <a:r>
              <a:rPr lang="en-US" sz="1800" b="1" i="0" u="none" strike="noStrike" baseline="0" dirty="0">
                <a:latin typeface="Calibri" panose="020F0502020204030204" pitchFamily="34" charset="0"/>
              </a:rPr>
              <a:t>State/Territory Offices of EMS</a:t>
            </a:r>
          </a:p>
          <a:p>
            <a:pPr marL="285750" indent="-285750">
              <a:buFont typeface="Arial" panose="020B0604020202020204" pitchFamily="34" charset="0"/>
              <a:buChar char="•"/>
            </a:pPr>
            <a:r>
              <a:rPr lang="en-US" dirty="0">
                <a:latin typeface="Calibri" panose="020F0502020204030204" pitchFamily="34" charset="0"/>
              </a:rPr>
              <a:t>May require training with agencies and field clinicians. </a:t>
            </a:r>
          </a:p>
          <a:p>
            <a:pPr marL="285750" indent="-285750">
              <a:buFont typeface="Arial" panose="020B0604020202020204" pitchFamily="34" charset="0"/>
              <a:buChar char="•"/>
            </a:pPr>
            <a:r>
              <a:rPr lang="en-US" dirty="0">
                <a:latin typeface="Calibri" panose="020F0502020204030204" pitchFamily="34" charset="0"/>
              </a:rPr>
              <a:t>Not</a:t>
            </a:r>
            <a:r>
              <a:rPr lang="en-US" b="1" dirty="0">
                <a:latin typeface="Calibri" panose="020F0502020204030204" pitchFamily="34" charset="0"/>
              </a:rPr>
              <a:t> </a:t>
            </a:r>
            <a:r>
              <a:rPr lang="en-US" dirty="0">
                <a:latin typeface="Calibri" panose="020F0502020204030204" pitchFamily="34" charset="0"/>
              </a:rPr>
              <a:t>a required addition to the State Schematron.</a:t>
            </a:r>
          </a:p>
          <a:p>
            <a:pPr marL="285750" indent="-285750">
              <a:buFont typeface="Arial" panose="020B0604020202020204" pitchFamily="34" charset="0"/>
              <a:buChar char="•"/>
            </a:pPr>
            <a:r>
              <a:rPr lang="en-US" dirty="0">
                <a:latin typeface="Calibri" panose="020F0502020204030204" pitchFamily="34" charset="0"/>
              </a:rPr>
              <a:t>No requirement to modify state validity rules to incorporate Defined Lists.</a:t>
            </a:r>
          </a:p>
          <a:p>
            <a:pPr marL="285750" indent="-285750">
              <a:buFont typeface="Arial" panose="020B0604020202020204" pitchFamily="34" charset="0"/>
              <a:buChar char="•"/>
            </a:pPr>
            <a:r>
              <a:rPr lang="en-US" b="1" dirty="0">
                <a:latin typeface="Calibri" panose="020F0502020204030204" pitchFamily="34" charset="0"/>
              </a:rPr>
              <a:t>No impact to the new NEMSIS v3.5.0 standard.</a:t>
            </a:r>
            <a:endParaRPr lang="en-US" dirty="0">
              <a:latin typeface="Calibri" panose="020F0502020204030204" pitchFamily="34" charset="0"/>
            </a:endParaRPr>
          </a:p>
          <a:p>
            <a:pPr marL="285750" indent="-285750" algn="l">
              <a:buFont typeface="Arial" panose="020B0604020202020204" pitchFamily="34" charset="0"/>
              <a:buChar char="•"/>
            </a:pPr>
            <a:endParaRPr lang="en-US" dirty="0">
              <a:latin typeface="Calibri" panose="020F0502020204030204" pitchFamily="34" charset="0"/>
            </a:endParaRPr>
          </a:p>
          <a:p>
            <a:pPr marL="285750" indent="-285750" algn="l">
              <a:buFont typeface="Arial" panose="020B0604020202020204" pitchFamily="34" charset="0"/>
              <a:buChar char="•"/>
            </a:pPr>
            <a:endParaRPr lang="en-US" dirty="0">
              <a:latin typeface="Calibri" panose="020F0502020204030204" pitchFamily="34" charset="0"/>
            </a:endParaRPr>
          </a:p>
          <a:p>
            <a:pPr marL="285750" indent="-285750" algn="l">
              <a:buFont typeface="Arial" panose="020B0604020202020204" pitchFamily="34" charset="0"/>
              <a:buChar char="•"/>
            </a:pPr>
            <a:endParaRPr lang="en-US" dirty="0">
              <a:latin typeface="Calibri" panose="020F0502020204030204" pitchFamily="34" charset="0"/>
            </a:endParaRPr>
          </a:p>
          <a:p>
            <a:pPr algn="l"/>
            <a:endParaRPr lang="en-US" dirty="0">
              <a:latin typeface="Calibri" panose="020F0502020204030204" pitchFamily="34" charset="0"/>
            </a:endParaRPr>
          </a:p>
          <a:p>
            <a:pPr marL="285750" indent="-285750" algn="l">
              <a:buFont typeface="Arial" panose="020B0604020202020204" pitchFamily="34" charset="0"/>
              <a:buChar char="•"/>
            </a:pPr>
            <a:endParaRPr lang="en-US" dirty="0">
              <a:latin typeface="Calibri" panose="020F0502020204030204" pitchFamily="34" charset="0"/>
            </a:endParaRPr>
          </a:p>
          <a:p>
            <a:pPr algn="l"/>
            <a:endParaRPr lang="en-US" dirty="0">
              <a:latin typeface="Calibri" panose="020F0502020204030204" pitchFamily="34" charset="0"/>
            </a:endParaRPr>
          </a:p>
          <a:p>
            <a:pPr marL="285750" indent="-285750" algn="l">
              <a:buFont typeface="Arial" panose="020B0604020202020204" pitchFamily="34" charset="0"/>
              <a:buChar char="•"/>
            </a:pPr>
            <a:endParaRPr lang="en-US" dirty="0">
              <a:latin typeface="Calibri" panose="020F0502020204030204" pitchFamily="34" charset="0"/>
            </a:endParaRPr>
          </a:p>
          <a:p>
            <a:pPr algn="l"/>
            <a:r>
              <a:rPr lang="en-US" b="1" dirty="0">
                <a:latin typeface="Calibri" panose="020F0502020204030204" pitchFamily="34" charset="0"/>
              </a:rPr>
              <a:t>        EMS Software Vendors</a:t>
            </a:r>
            <a:endParaRPr lang="en-US" sz="1800" b="1" i="0" u="none" strike="noStrike" baseline="0" dirty="0">
              <a:latin typeface="Calibri" panose="020F0502020204030204" pitchFamily="34" charset="0"/>
            </a:endParaRPr>
          </a:p>
          <a:p>
            <a:pPr marL="742950" lvl="1" indent="-285750">
              <a:buFont typeface="Arial" panose="020B0604020202020204" pitchFamily="34" charset="0"/>
              <a:buChar char="•"/>
            </a:pPr>
            <a:r>
              <a:rPr lang="en-US" b="0" i="0" u="none" strike="noStrike" baseline="0" dirty="0">
                <a:latin typeface="Calibri" panose="020F0502020204030204" pitchFamily="34" charset="0"/>
              </a:rPr>
              <a:t>EMS software </a:t>
            </a:r>
            <a:r>
              <a:rPr lang="en-US" dirty="0">
                <a:latin typeface="Calibri" panose="020F0502020204030204" pitchFamily="34" charset="0"/>
              </a:rPr>
              <a:t>v</a:t>
            </a:r>
            <a:r>
              <a:rPr lang="en-US" b="0" i="0" u="none" strike="noStrike" baseline="0" dirty="0">
                <a:latin typeface="Calibri" panose="020F0502020204030204" pitchFamily="34" charset="0"/>
              </a:rPr>
              <a:t>endors will be required to </a:t>
            </a:r>
            <a:r>
              <a:rPr lang="en-US" b="1" i="0" u="none" strike="noStrike" baseline="0" dirty="0">
                <a:latin typeface="Calibri" panose="020F0502020204030204" pitchFamily="34" charset="0"/>
              </a:rPr>
              <a:t>demonstrate </a:t>
            </a:r>
            <a:r>
              <a:rPr lang="en-US" b="0" i="0" u="none" strike="noStrike" baseline="0" dirty="0">
                <a:latin typeface="Calibri" panose="020F0502020204030204" pitchFamily="34" charset="0"/>
              </a:rPr>
              <a:t>that their software can present the </a:t>
            </a:r>
            <a:r>
              <a:rPr lang="en-US" i="0" u="none" strike="noStrike" baseline="0" dirty="0">
                <a:latin typeface="Calibri" panose="020F0502020204030204" pitchFamily="34" charset="0"/>
              </a:rPr>
              <a:t>Defined Lists </a:t>
            </a:r>
            <a:r>
              <a:rPr lang="en-US" b="0" i="0" u="none" strike="noStrike" baseline="0" dirty="0">
                <a:latin typeface="Calibri" panose="020F0502020204030204" pitchFamily="34" charset="0"/>
              </a:rPr>
              <a:t>during v3.5.0 software compliance testing.</a:t>
            </a:r>
          </a:p>
          <a:p>
            <a:pPr marL="742950" lvl="1" indent="-285750">
              <a:buFont typeface="Arial" panose="020B0604020202020204" pitchFamily="34" charset="0"/>
              <a:buChar char="•"/>
            </a:pPr>
            <a:r>
              <a:rPr lang="en-US" dirty="0">
                <a:latin typeface="Calibri" panose="020F0502020204030204" pitchFamily="34" charset="0"/>
              </a:rPr>
              <a:t>EMS software vendors will</a:t>
            </a:r>
            <a:r>
              <a:rPr lang="en-US" sz="1800" b="0" i="0" u="none" strike="noStrike" baseline="0" dirty="0">
                <a:latin typeface="Calibri" panose="020F0502020204030204" pitchFamily="34" charset="0"/>
              </a:rPr>
              <a:t> need to demonstrate their process for an agency or state to add a value that is needed for their particular area (Custom Value).</a:t>
            </a:r>
          </a:p>
          <a:p>
            <a:pPr marL="742950" lvl="1" indent="-285750">
              <a:buFont typeface="Arial" panose="020B0604020202020204" pitchFamily="34" charset="0"/>
              <a:buChar char="•"/>
            </a:pPr>
            <a:r>
              <a:rPr lang="en-US" dirty="0">
                <a:latin typeface="Calibri" panose="020F0502020204030204" pitchFamily="34" charset="0"/>
              </a:rPr>
              <a:t>NEMSIS will </a:t>
            </a:r>
            <a:r>
              <a:rPr lang="en-US" b="1" dirty="0">
                <a:latin typeface="Calibri" panose="020F0502020204030204" pitchFamily="34" charset="0"/>
              </a:rPr>
              <a:t>NOT </a:t>
            </a:r>
            <a:r>
              <a:rPr lang="en-US" dirty="0">
                <a:latin typeface="Calibri" panose="020F0502020204030204" pitchFamily="34" charset="0"/>
              </a:rPr>
              <a:t>dictate how a software user interface will present codes, but will validate the ability of EMS software to implement Defined Lists.</a:t>
            </a:r>
            <a:endParaRPr lang="en-US" sz="1800" b="0" i="0" u="none" strike="noStrike" baseline="0" dirty="0">
              <a:latin typeface="Calibri" panose="020F0502020204030204" pitchFamily="34" charset="0"/>
            </a:endParaRPr>
          </a:p>
        </p:txBody>
      </p:sp>
      <p:sp>
        <p:nvSpPr>
          <p:cNvPr id="2" name="Title 1">
            <a:extLst>
              <a:ext uri="{FF2B5EF4-FFF2-40B4-BE49-F238E27FC236}">
                <a16:creationId xmlns:a16="http://schemas.microsoft.com/office/drawing/2014/main" id="{294977E2-852C-4FF5-85EE-1DB8F3D87698}"/>
              </a:ext>
            </a:extLst>
          </p:cNvPr>
          <p:cNvSpPr>
            <a:spLocks noGrp="1"/>
          </p:cNvSpPr>
          <p:nvPr>
            <p:ph type="title"/>
          </p:nvPr>
        </p:nvSpPr>
        <p:spPr>
          <a:xfrm>
            <a:off x="838200" y="198438"/>
            <a:ext cx="10515600" cy="1325563"/>
          </a:xfrm>
        </p:spPr>
        <p:txBody>
          <a:bodyPr/>
          <a:lstStyle/>
          <a:p>
            <a:r>
              <a:rPr lang="en-US" b="1" dirty="0"/>
              <a:t>Impact to Stakeholders</a:t>
            </a:r>
          </a:p>
        </p:txBody>
      </p:sp>
    </p:spTree>
    <p:extLst>
      <p:ext uri="{BB962C8B-B14F-4D97-AF65-F5344CB8AC3E}">
        <p14:creationId xmlns:p14="http://schemas.microsoft.com/office/powerpoint/2010/main" val="423312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0CA50B-7482-408E-A114-0D563B1642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20392" y="2820790"/>
            <a:ext cx="6745184" cy="26255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TextBox 12">
            <a:extLst>
              <a:ext uri="{FF2B5EF4-FFF2-40B4-BE49-F238E27FC236}">
                <a16:creationId xmlns:a16="http://schemas.microsoft.com/office/drawing/2014/main" id="{5E9BD874-036A-4238-9B04-4DEDF5F38665}"/>
              </a:ext>
            </a:extLst>
          </p:cNvPr>
          <p:cNvSpPr txBox="1"/>
          <p:nvPr/>
        </p:nvSpPr>
        <p:spPr>
          <a:xfrm>
            <a:off x="500743" y="4133551"/>
            <a:ext cx="3498273" cy="646331"/>
          </a:xfrm>
          <a:prstGeom prst="rect">
            <a:avLst/>
          </a:prstGeom>
          <a:noFill/>
        </p:spPr>
        <p:txBody>
          <a:bodyPr wrap="square" rtlCol="0">
            <a:spAutoFit/>
          </a:bodyPr>
          <a:lstStyle/>
          <a:p>
            <a:r>
              <a:rPr lang="en-US" sz="3600" dirty="0"/>
              <a:t>Visit NEMSIS.org</a:t>
            </a:r>
          </a:p>
        </p:txBody>
      </p:sp>
      <p:sp>
        <p:nvSpPr>
          <p:cNvPr id="14" name="TextBox 13">
            <a:extLst>
              <a:ext uri="{FF2B5EF4-FFF2-40B4-BE49-F238E27FC236}">
                <a16:creationId xmlns:a16="http://schemas.microsoft.com/office/drawing/2014/main" id="{3983203D-B87F-459D-81B2-B0E4242BD8FB}"/>
              </a:ext>
            </a:extLst>
          </p:cNvPr>
          <p:cNvSpPr txBox="1"/>
          <p:nvPr/>
        </p:nvSpPr>
        <p:spPr>
          <a:xfrm>
            <a:off x="500743" y="2724449"/>
            <a:ext cx="5576456" cy="1077218"/>
          </a:xfrm>
          <a:prstGeom prst="rect">
            <a:avLst/>
          </a:prstGeom>
          <a:noFill/>
        </p:spPr>
        <p:txBody>
          <a:bodyPr wrap="square" rtlCol="0">
            <a:spAutoFit/>
          </a:bodyPr>
          <a:lstStyle/>
          <a:p>
            <a:r>
              <a:rPr lang="en-US" sz="3600" dirty="0"/>
              <a:t>Email:</a:t>
            </a:r>
          </a:p>
          <a:p>
            <a:r>
              <a:rPr lang="en-US" sz="2800" dirty="0">
                <a:hlinkClick r:id="rId3"/>
              </a:rPr>
              <a:t>nemsis@hsc.Utah.edu</a:t>
            </a:r>
            <a:r>
              <a:rPr lang="en-US" sz="2800" dirty="0"/>
              <a:t> </a:t>
            </a:r>
            <a:endParaRPr lang="en-US" sz="3600" dirty="0"/>
          </a:p>
        </p:txBody>
      </p:sp>
      <p:sp>
        <p:nvSpPr>
          <p:cNvPr id="15" name="TextBox 14">
            <a:extLst>
              <a:ext uri="{FF2B5EF4-FFF2-40B4-BE49-F238E27FC236}">
                <a16:creationId xmlns:a16="http://schemas.microsoft.com/office/drawing/2014/main" id="{34393E04-99D9-455E-8D4B-D757520438FB}"/>
              </a:ext>
            </a:extLst>
          </p:cNvPr>
          <p:cNvSpPr txBox="1"/>
          <p:nvPr/>
        </p:nvSpPr>
        <p:spPr>
          <a:xfrm>
            <a:off x="519544" y="484229"/>
            <a:ext cx="11190514" cy="1938992"/>
          </a:xfrm>
          <a:prstGeom prst="rect">
            <a:avLst/>
          </a:prstGeom>
          <a:noFill/>
        </p:spPr>
        <p:txBody>
          <a:bodyPr wrap="square" rtlCol="0">
            <a:spAutoFit/>
          </a:bodyPr>
          <a:lstStyle/>
          <a:p>
            <a:r>
              <a:rPr lang="en-US" sz="3600" dirty="0"/>
              <a:t>Additional Resources for Defined Lists: </a:t>
            </a:r>
          </a:p>
          <a:p>
            <a:endParaRPr lang="en-US" sz="2800" dirty="0">
              <a:latin typeface="SofiaPro-Regular" panose="00000500000000000000" pitchFamily="50" charset="0"/>
              <a:hlinkClick r:id="rId4"/>
            </a:endParaRPr>
          </a:p>
          <a:p>
            <a:r>
              <a:rPr lang="en-US" sz="2800" dirty="0">
                <a:latin typeface="SofiaPro-Regular" panose="00000500000000000000" pitchFamily="50" charset="0"/>
                <a:hlinkClick r:id="rId4"/>
              </a:rPr>
              <a:t>https://nemsis.org/nemsis-101/</a:t>
            </a:r>
            <a:r>
              <a:rPr lang="en-US" sz="2800" dirty="0">
                <a:latin typeface="SofiaPro-Regular" panose="00000500000000000000" pitchFamily="50" charset="0"/>
              </a:rPr>
              <a:t> </a:t>
            </a:r>
          </a:p>
          <a:p>
            <a:r>
              <a:rPr lang="en-US" sz="2800" dirty="0">
                <a:latin typeface="SofiaPro-Regular" panose="00000500000000000000" pitchFamily="50" charset="0"/>
                <a:hlinkClick r:id="rId5"/>
              </a:rPr>
              <a:t>https://nemsis.org/technical-resources/version-3/version-3-resources/</a:t>
            </a:r>
            <a:r>
              <a:rPr lang="en-US" sz="2800" dirty="0">
                <a:latin typeface="SofiaPro-Regular" panose="00000500000000000000" pitchFamily="50" charset="0"/>
              </a:rPr>
              <a:t> </a:t>
            </a:r>
          </a:p>
        </p:txBody>
      </p:sp>
    </p:spTree>
    <p:extLst>
      <p:ext uri="{BB962C8B-B14F-4D97-AF65-F5344CB8AC3E}">
        <p14:creationId xmlns:p14="http://schemas.microsoft.com/office/powerpoint/2010/main" val="8720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838200" y="1863204"/>
            <a:ext cx="5626302" cy="2246769"/>
          </a:xfrm>
          <a:prstGeom prst="rect">
            <a:avLst/>
          </a:prstGeom>
          <a:noFill/>
        </p:spPr>
        <p:txBody>
          <a:bodyPr wrap="square" rtlCol="0">
            <a:spAutoFit/>
          </a:bodyPr>
          <a:lstStyle/>
          <a:p>
            <a:r>
              <a:rPr lang="en-US" sz="2800" dirty="0">
                <a:latin typeface="Calibri" panose="020F0502020204030204" pitchFamily="34" charset="0"/>
              </a:rPr>
              <a:t>EMS clinicians have long reported that quality documentation is impeded by having to scroll through extensive lists of values to represent a patient interaction.</a:t>
            </a:r>
          </a:p>
        </p:txBody>
      </p:sp>
      <p:pic>
        <p:nvPicPr>
          <p:cNvPr id="4" name="Picture 3">
            <a:extLst>
              <a:ext uri="{FF2B5EF4-FFF2-40B4-BE49-F238E27FC236}">
                <a16:creationId xmlns:a16="http://schemas.microsoft.com/office/drawing/2014/main" id="{A153C8CD-7A52-4254-9CAE-4C0DB8A8481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44796" y="695322"/>
            <a:ext cx="6447204" cy="4315897"/>
          </a:xfrm>
          <a:prstGeom prst="rect">
            <a:avLst/>
          </a:prstGeom>
          <a:effectLst>
            <a:reflection blurRad="6350" stA="50000" endA="300" endPos="17000" dir="5400000" sy="-100000" algn="bl" rotWithShape="0"/>
          </a:effectLst>
        </p:spPr>
      </p:pic>
      <p:sp>
        <p:nvSpPr>
          <p:cNvPr id="2" name="Title 1">
            <a:extLst>
              <a:ext uri="{FF2B5EF4-FFF2-40B4-BE49-F238E27FC236}">
                <a16:creationId xmlns:a16="http://schemas.microsoft.com/office/drawing/2014/main" id="{726A5C23-D894-436D-91F1-D6AF3415F0A3}"/>
              </a:ext>
            </a:extLst>
          </p:cNvPr>
          <p:cNvSpPr>
            <a:spLocks noGrp="1"/>
          </p:cNvSpPr>
          <p:nvPr>
            <p:ph type="title"/>
          </p:nvPr>
        </p:nvSpPr>
        <p:spPr/>
        <p:txBody>
          <a:bodyPr/>
          <a:lstStyle/>
          <a:p>
            <a:r>
              <a:rPr lang="en-US" b="1" dirty="0"/>
              <a:t>Simplifying Documentation</a:t>
            </a:r>
          </a:p>
        </p:txBody>
      </p:sp>
    </p:spTree>
    <p:extLst>
      <p:ext uri="{BB962C8B-B14F-4D97-AF65-F5344CB8AC3E}">
        <p14:creationId xmlns:p14="http://schemas.microsoft.com/office/powerpoint/2010/main" val="291426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600364" y="1482869"/>
            <a:ext cx="10991271" cy="4154984"/>
          </a:xfrm>
          <a:prstGeom prst="rect">
            <a:avLst/>
          </a:prstGeom>
          <a:noFill/>
        </p:spPr>
        <p:txBody>
          <a:bodyPr wrap="square" rtlCol="0">
            <a:spAutoFit/>
          </a:bodyPr>
          <a:lstStyle/>
          <a:p>
            <a:pPr marL="285750" indent="-285750" algn="l">
              <a:buFont typeface="Arial" panose="020B0604020202020204" pitchFamily="34" charset="0"/>
              <a:buChar char="•"/>
            </a:pPr>
            <a:r>
              <a:rPr lang="en-US" sz="2200" b="0" i="0" u="none" strike="noStrike" baseline="0" dirty="0">
                <a:latin typeface="Calibri" panose="020F0502020204030204" pitchFamily="34" charset="0"/>
              </a:rPr>
              <a:t>2016: NEMSIS TAC developed “suggested lists” of codes for elements utilizing standards developed by national organizations.</a:t>
            </a:r>
          </a:p>
          <a:p>
            <a:pPr marL="285750" indent="-285750" algn="l">
              <a:buFont typeface="Arial" panose="020B0604020202020204" pitchFamily="34" charset="0"/>
              <a:buChar char="•"/>
            </a:pPr>
            <a:endParaRPr lang="en-US" sz="2200" b="0" i="0" u="none" strike="noStrike" baseline="0" dirty="0">
              <a:latin typeface="Calibri" panose="020F0502020204030204" pitchFamily="34" charset="0"/>
            </a:endParaRPr>
          </a:p>
          <a:p>
            <a:pPr marL="285750" indent="-285750" algn="l">
              <a:buFont typeface="Arial" panose="020B0604020202020204" pitchFamily="34" charset="0"/>
              <a:buChar char="•"/>
            </a:pPr>
            <a:r>
              <a:rPr lang="en-US" sz="2200" b="0" i="0" u="none" strike="noStrike" baseline="0" dirty="0">
                <a:latin typeface="Calibri" panose="020F0502020204030204" pitchFamily="34" charset="0"/>
              </a:rPr>
              <a:t>Lists were organized in a hierarchical fashion, in two-steps (parent and child codes), promoting software developers to utilize code “drill-downs” for ease of use.</a:t>
            </a:r>
          </a:p>
          <a:p>
            <a:pPr marL="285750" indent="-285750" algn="l">
              <a:buFont typeface="Arial" panose="020B0604020202020204" pitchFamily="34" charset="0"/>
              <a:buChar char="•"/>
            </a:pPr>
            <a:endParaRPr lang="en-US" sz="2200" b="0" i="0" u="none" strike="noStrike" baseline="0" dirty="0">
              <a:latin typeface="Calibri" panose="020F0502020204030204" pitchFamily="34" charset="0"/>
            </a:endParaRPr>
          </a:p>
          <a:p>
            <a:pPr marL="285750" indent="-285750" algn="l">
              <a:buFont typeface="Arial" panose="020B0604020202020204" pitchFamily="34" charset="0"/>
              <a:buChar char="•"/>
            </a:pPr>
            <a:r>
              <a:rPr lang="en-US" sz="2200" b="0" i="0" u="none" strike="noStrike" baseline="0" dirty="0">
                <a:latin typeface="Calibri" panose="020F0502020204030204" pitchFamily="34" charset="0"/>
              </a:rPr>
              <a:t>Use of </a:t>
            </a:r>
            <a:r>
              <a:rPr lang="en-US" sz="2200" dirty="0">
                <a:latin typeface="Calibri" panose="020F0502020204030204" pitchFamily="34" charset="0"/>
              </a:rPr>
              <a:t>suggested lists</a:t>
            </a:r>
            <a:r>
              <a:rPr lang="en-US" sz="2200" b="0" i="0" u="none" strike="noStrike" baseline="0" dirty="0">
                <a:latin typeface="Calibri" panose="020F0502020204030204" pitchFamily="34" charset="0"/>
              </a:rPr>
              <a:t> was not mandatory and uptake was sporadic.</a:t>
            </a:r>
          </a:p>
          <a:p>
            <a:pPr marL="285750" indent="-285750" algn="l">
              <a:buFont typeface="Arial" panose="020B0604020202020204" pitchFamily="34" charset="0"/>
              <a:buChar char="•"/>
            </a:pPr>
            <a:endParaRPr lang="en-US" sz="2200" b="0" i="0" u="none" strike="noStrike" baseline="0" dirty="0">
              <a:latin typeface="Calibri" panose="020F0502020204030204" pitchFamily="34" charset="0"/>
            </a:endParaRPr>
          </a:p>
          <a:p>
            <a:pPr marL="285750" indent="-285750" algn="l">
              <a:buFont typeface="Arial" panose="020B0604020202020204" pitchFamily="34" charset="0"/>
              <a:buChar char="•"/>
            </a:pPr>
            <a:r>
              <a:rPr lang="en-US" sz="2200" b="0" i="0" u="none" strike="noStrike" baseline="0" dirty="0">
                <a:latin typeface="Calibri" panose="020F0502020204030204" pitchFamily="34" charset="0"/>
              </a:rPr>
              <a:t>2019: NEMSIS TAC evaluated the codes included in the suggested lists, by comparing them to codes actually submitted in 2018 through mid-2019 (36 million records) and revised the 2016 suggested lists to reflect the most commonly used codes.</a:t>
            </a:r>
          </a:p>
          <a:p>
            <a:pPr marL="285750" indent="-285750" algn="l">
              <a:buFont typeface="Arial" panose="020B0604020202020204" pitchFamily="34" charset="0"/>
              <a:buChar char="•"/>
            </a:pPr>
            <a:endParaRPr lang="en-US" sz="2200" b="0" i="0" u="none" strike="noStrike" baseline="0" dirty="0">
              <a:latin typeface="Calibri" panose="020F0502020204030204" pitchFamily="34" charset="0"/>
            </a:endParaRPr>
          </a:p>
        </p:txBody>
      </p:sp>
      <p:sp>
        <p:nvSpPr>
          <p:cNvPr id="2" name="Title 1">
            <a:extLst>
              <a:ext uri="{FF2B5EF4-FFF2-40B4-BE49-F238E27FC236}">
                <a16:creationId xmlns:a16="http://schemas.microsoft.com/office/drawing/2014/main" id="{6D9F64F1-0A8C-48A2-A78E-CB3556FBC117}"/>
              </a:ext>
            </a:extLst>
          </p:cNvPr>
          <p:cNvSpPr>
            <a:spLocks noGrp="1"/>
          </p:cNvSpPr>
          <p:nvPr>
            <p:ph type="title"/>
          </p:nvPr>
        </p:nvSpPr>
        <p:spPr/>
        <p:txBody>
          <a:bodyPr/>
          <a:lstStyle/>
          <a:p>
            <a:r>
              <a:rPr lang="en-US" b="1" dirty="0"/>
              <a:t>Process of Suggested to Defined Lists</a:t>
            </a:r>
          </a:p>
        </p:txBody>
      </p:sp>
    </p:spTree>
    <p:extLst>
      <p:ext uri="{BB962C8B-B14F-4D97-AF65-F5344CB8AC3E}">
        <p14:creationId xmlns:p14="http://schemas.microsoft.com/office/powerpoint/2010/main" val="7069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600364" y="1510579"/>
            <a:ext cx="10991271" cy="4154984"/>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a:latin typeface="Calibri" panose="020F0502020204030204" pitchFamily="34" charset="0"/>
              </a:rPr>
              <a:t>A</a:t>
            </a:r>
            <a:r>
              <a:rPr lang="en-US" sz="2400" b="0" i="0" u="none" strike="noStrike" baseline="0" dirty="0">
                <a:latin typeface="Calibri" panose="020F0502020204030204" pitchFamily="34" charset="0"/>
              </a:rPr>
              <a:t> work-group consisting of the NEMSIS TAC, State EMS Data Managers, and stakeholders participated in the Spring 2020 v3 Implementation meetings to discuss and approve a process to require the use of the 2019 </a:t>
            </a:r>
            <a:r>
              <a:rPr lang="en-US" sz="2400" dirty="0">
                <a:latin typeface="Calibri" panose="020F0502020204030204" pitchFamily="34" charset="0"/>
              </a:rPr>
              <a:t>Suggested Lists.</a:t>
            </a:r>
          </a:p>
          <a:p>
            <a:pPr algn="l"/>
            <a:endParaRPr lang="en-US" sz="2400" dirty="0">
              <a:latin typeface="Calibri" panose="020F0502020204030204" pitchFamily="34" charset="0"/>
            </a:endParaRPr>
          </a:p>
          <a:p>
            <a:pPr marL="285750" indent="-285750">
              <a:buFont typeface="Arial" panose="020B0604020202020204" pitchFamily="34" charset="0"/>
              <a:buChar char="•"/>
            </a:pPr>
            <a:r>
              <a:rPr lang="en-US" sz="2400" b="0" i="0" u="none" strike="noStrike" baseline="0" dirty="0">
                <a:latin typeface="Calibri" panose="020F0502020204030204" pitchFamily="34" charset="0"/>
              </a:rPr>
              <a:t>Of the 22 NEMSIS v3 elements utilizing </a:t>
            </a:r>
            <a:r>
              <a:rPr lang="en-US" sz="2400" dirty="0">
                <a:latin typeface="Calibri" panose="020F0502020204030204" pitchFamily="34" charset="0"/>
              </a:rPr>
              <a:t>standardized terminology </a:t>
            </a:r>
            <a:r>
              <a:rPr lang="en-US" sz="2400" b="0" i="0" u="none" strike="noStrike" baseline="0" dirty="0">
                <a:latin typeface="Calibri" panose="020F0502020204030204" pitchFamily="34" charset="0"/>
              </a:rPr>
              <a:t>code sets, nine elements have no associated list</a:t>
            </a:r>
            <a:r>
              <a:rPr lang="en-US" sz="2400" dirty="0">
                <a:latin typeface="Calibri" panose="020F0502020204030204" pitchFamily="34" charset="0"/>
              </a:rPr>
              <a:t> but implement </a:t>
            </a:r>
            <a:r>
              <a:rPr lang="en-US" sz="2400" b="0" i="0" u="none" strike="noStrike" baseline="0" dirty="0">
                <a:latin typeface="Calibri" panose="020F0502020204030204" pitchFamily="34" charset="0"/>
              </a:rPr>
              <a:t>defined code patterns to implement lists such as ICD-10-CM, SNOMED-CT, RxNorm, and LOINC*. </a:t>
            </a:r>
          </a:p>
          <a:p>
            <a:pPr marL="285750" indent="-285750">
              <a:buFont typeface="Arial" panose="020B0604020202020204" pitchFamily="34" charset="0"/>
              <a:buChar char="•"/>
            </a:pPr>
            <a:endParaRPr lang="en-US" sz="2400" dirty="0">
              <a:latin typeface="Calibri" panose="020F0502020204030204" pitchFamily="34" charset="0"/>
            </a:endParaRPr>
          </a:p>
          <a:p>
            <a:pPr marL="285750" indent="-285750" algn="l">
              <a:buFont typeface="Arial" panose="020B0604020202020204" pitchFamily="34" charset="0"/>
              <a:buChar char="•"/>
            </a:pPr>
            <a:r>
              <a:rPr lang="en-US" sz="2400" b="0" i="0" u="none" strike="noStrike" baseline="0" dirty="0">
                <a:latin typeface="Calibri" panose="020F0502020204030204" pitchFamily="34" charset="0"/>
              </a:rPr>
              <a:t>For the remaining 13 elements, suggested value lists become “defined”                   (i.e., </a:t>
            </a:r>
            <a:r>
              <a:rPr lang="en-US" sz="2400" dirty="0">
                <a:latin typeface="Calibri" panose="020F0502020204030204" pitchFamily="34" charset="0"/>
              </a:rPr>
              <a:t>“Required Use”</a:t>
            </a:r>
            <a:r>
              <a:rPr lang="en-US" sz="2400" b="0" i="0" u="none" strike="noStrike" baseline="0" dirty="0">
                <a:latin typeface="Calibri" panose="020F0502020204030204" pitchFamily="34" charset="0"/>
              </a:rPr>
              <a:t>).</a:t>
            </a:r>
          </a:p>
          <a:p>
            <a:pPr marL="285750" indent="-285750" algn="l">
              <a:buFont typeface="Arial" panose="020B0604020202020204" pitchFamily="34" charset="0"/>
              <a:buChar char="•"/>
            </a:pPr>
            <a:endParaRPr lang="en-US" sz="2400" dirty="0">
              <a:latin typeface="Calibri" panose="020F0502020204030204" pitchFamily="34" charset="0"/>
            </a:endParaRPr>
          </a:p>
        </p:txBody>
      </p:sp>
      <p:sp>
        <p:nvSpPr>
          <p:cNvPr id="2" name="Title 1">
            <a:extLst>
              <a:ext uri="{FF2B5EF4-FFF2-40B4-BE49-F238E27FC236}">
                <a16:creationId xmlns:a16="http://schemas.microsoft.com/office/drawing/2014/main" id="{4070F342-5C62-486E-85E2-A523FED55512}"/>
              </a:ext>
            </a:extLst>
          </p:cNvPr>
          <p:cNvSpPr>
            <a:spLocks noGrp="1"/>
          </p:cNvSpPr>
          <p:nvPr>
            <p:ph type="title"/>
          </p:nvPr>
        </p:nvSpPr>
        <p:spPr/>
        <p:txBody>
          <a:bodyPr/>
          <a:lstStyle/>
          <a:p>
            <a:r>
              <a:rPr lang="en-US" b="1" dirty="0"/>
              <a:t>Development</a:t>
            </a:r>
          </a:p>
        </p:txBody>
      </p:sp>
      <p:sp>
        <p:nvSpPr>
          <p:cNvPr id="5" name="TextBox 4">
            <a:extLst>
              <a:ext uri="{FF2B5EF4-FFF2-40B4-BE49-F238E27FC236}">
                <a16:creationId xmlns:a16="http://schemas.microsoft.com/office/drawing/2014/main" id="{550F5602-EE3E-4256-9893-73508519DEAA}"/>
              </a:ext>
            </a:extLst>
          </p:cNvPr>
          <p:cNvSpPr txBox="1"/>
          <p:nvPr/>
        </p:nvSpPr>
        <p:spPr>
          <a:xfrm>
            <a:off x="4234871" y="5347421"/>
            <a:ext cx="7356764" cy="923330"/>
          </a:xfrm>
          <a:prstGeom prst="rect">
            <a:avLst/>
          </a:prstGeom>
          <a:noFill/>
        </p:spPr>
        <p:txBody>
          <a:bodyPr wrap="square" rtlCol="0">
            <a:spAutoFit/>
          </a:bodyPr>
          <a:lstStyle/>
          <a:p>
            <a:r>
              <a:rPr lang="en-US" i="1" dirty="0">
                <a:latin typeface="Calibri" panose="020F0502020204030204" pitchFamily="34" charset="0"/>
              </a:rPr>
              <a:t>*See </a:t>
            </a:r>
            <a:r>
              <a:rPr lang="en-US" i="1" dirty="0">
                <a:latin typeface="Calibri" panose="020F0502020204030204" pitchFamily="34" charset="0"/>
                <a:hlinkClick r:id="rId3"/>
              </a:rPr>
              <a:t>https://www.nlm.nih.gov/healthit/index.html</a:t>
            </a:r>
            <a:r>
              <a:rPr lang="en-US" i="1" dirty="0">
                <a:latin typeface="Calibri" panose="020F0502020204030204" pitchFamily="34" charset="0"/>
              </a:rPr>
              <a:t> for more information on HHS Clinical Terminology Standards. </a:t>
            </a:r>
          </a:p>
          <a:p>
            <a:endParaRPr lang="en-US" dirty="0"/>
          </a:p>
        </p:txBody>
      </p:sp>
    </p:spTree>
    <p:extLst>
      <p:ext uri="{BB962C8B-B14F-4D97-AF65-F5344CB8AC3E}">
        <p14:creationId xmlns:p14="http://schemas.microsoft.com/office/powerpoint/2010/main" val="302088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581891" y="1507755"/>
            <a:ext cx="671153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rPr>
              <a:t>Refined the suggested list of values to those most often used.</a:t>
            </a:r>
          </a:p>
          <a:p>
            <a:pPr marL="457200" indent="-457200">
              <a:buFont typeface="Arial" panose="020B0604020202020204" pitchFamily="34" charset="0"/>
              <a:buChar char="•"/>
            </a:pPr>
            <a:r>
              <a:rPr lang="en-US" sz="2800" dirty="0">
                <a:latin typeface="Calibri" panose="020F0502020204030204" pitchFamily="34" charset="0"/>
              </a:rPr>
              <a:t>Defined lists must be presented to the provider at the time of patient care documentation.</a:t>
            </a:r>
          </a:p>
          <a:p>
            <a:pPr marL="457200" indent="-457200">
              <a:buFont typeface="Arial" panose="020B0604020202020204" pitchFamily="34" charset="0"/>
              <a:buChar char="•"/>
            </a:pPr>
            <a:r>
              <a:rPr lang="en-US" sz="2800" dirty="0">
                <a:latin typeface="Calibri" panose="020F0502020204030204" pitchFamily="34" charset="0"/>
              </a:rPr>
              <a:t>Improve the accuracy of documentation by eliminating obscure, redundant and frivolous values.</a:t>
            </a:r>
          </a:p>
        </p:txBody>
      </p:sp>
      <p:pic>
        <p:nvPicPr>
          <p:cNvPr id="6" name="Picture 5">
            <a:extLst>
              <a:ext uri="{FF2B5EF4-FFF2-40B4-BE49-F238E27FC236}">
                <a16:creationId xmlns:a16="http://schemas.microsoft.com/office/drawing/2014/main" id="{B290DF6E-6D9D-4A98-A5C8-80B4197810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2102" y="1575691"/>
            <a:ext cx="4245355" cy="38306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id="{4A945E09-95D0-473A-873D-0162CC928D16}"/>
              </a:ext>
            </a:extLst>
          </p:cNvPr>
          <p:cNvSpPr>
            <a:spLocks noGrp="1"/>
          </p:cNvSpPr>
          <p:nvPr>
            <p:ph type="title"/>
          </p:nvPr>
        </p:nvSpPr>
        <p:spPr/>
        <p:txBody>
          <a:bodyPr/>
          <a:lstStyle/>
          <a:p>
            <a:r>
              <a:rPr lang="en-US" b="1" dirty="0"/>
              <a:t>Defined Lists</a:t>
            </a:r>
          </a:p>
        </p:txBody>
      </p:sp>
    </p:spTree>
    <p:extLst>
      <p:ext uri="{BB962C8B-B14F-4D97-AF65-F5344CB8AC3E}">
        <p14:creationId xmlns:p14="http://schemas.microsoft.com/office/powerpoint/2010/main" val="30299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669636" y="1874728"/>
            <a:ext cx="6216072" cy="3108543"/>
          </a:xfrm>
          <a:prstGeom prst="rect">
            <a:avLst/>
          </a:prstGeom>
          <a:noFill/>
        </p:spPr>
        <p:txBody>
          <a:bodyPr wrap="square" rtlCol="0">
            <a:spAutoFit/>
          </a:bodyPr>
          <a:lstStyle/>
          <a:p>
            <a:pPr algn="l"/>
            <a:r>
              <a:rPr lang="en-US" sz="2800" b="0" i="0" u="none" strike="noStrike" baseline="0" dirty="0">
                <a:latin typeface="Minion3-Regular" panose="02040503050306020203" pitchFamily="18" charset="0"/>
              </a:rPr>
              <a:t>The </a:t>
            </a:r>
            <a:r>
              <a:rPr lang="en-US" sz="2800" dirty="0">
                <a:latin typeface="Minion3-Regular" panose="02040503050306020203" pitchFamily="18" charset="0"/>
              </a:rPr>
              <a:t>Defined Lists</a:t>
            </a:r>
            <a:r>
              <a:rPr lang="en-US" sz="2800" b="0" i="0" u="none" strike="noStrike" baseline="0" dirty="0">
                <a:latin typeface="Minion3-Regular" panose="02040503050306020203" pitchFamily="18" charset="0"/>
              </a:rPr>
              <a:t> are developed primarily to reflect a 911 EMS response. </a:t>
            </a:r>
          </a:p>
          <a:p>
            <a:pPr algn="l"/>
            <a:endParaRPr lang="en-US" sz="2800" b="0" i="0" u="none" strike="noStrike" baseline="0" dirty="0">
              <a:latin typeface="Minion3-Regular" panose="02040503050306020203" pitchFamily="18" charset="0"/>
            </a:endParaRPr>
          </a:p>
          <a:p>
            <a:pPr algn="l"/>
            <a:r>
              <a:rPr lang="en-US" sz="2800" b="0" i="0" u="none" strike="noStrike" baseline="0" dirty="0">
                <a:latin typeface="Minion3-Regular" panose="02040503050306020203" pitchFamily="18" charset="0"/>
              </a:rPr>
              <a:t>Critical Care, Air Medical and Transport Teams will </a:t>
            </a:r>
            <a:r>
              <a:rPr lang="en-US" sz="2800" dirty="0">
                <a:latin typeface="Minion3-Regular" panose="02040503050306020203" pitchFamily="18" charset="0"/>
              </a:rPr>
              <a:t>need</a:t>
            </a:r>
            <a:r>
              <a:rPr lang="en-US" sz="2800" b="0" i="0" u="none" strike="noStrike" baseline="0" dirty="0">
                <a:latin typeface="Minion3-Regular" panose="02040503050306020203" pitchFamily="18" charset="0"/>
              </a:rPr>
              <a:t> lists that are more comprehensive than a typical scene response crew would require.</a:t>
            </a:r>
            <a:endParaRPr lang="en-US" sz="2800" b="0" i="0" u="none" strike="noStrike" baseline="0" dirty="0">
              <a:latin typeface="Calibri" panose="020F0502020204030204" pitchFamily="34" charset="0"/>
            </a:endParaRPr>
          </a:p>
        </p:txBody>
      </p:sp>
      <p:sp>
        <p:nvSpPr>
          <p:cNvPr id="2" name="Title 1">
            <a:extLst>
              <a:ext uri="{FF2B5EF4-FFF2-40B4-BE49-F238E27FC236}">
                <a16:creationId xmlns:a16="http://schemas.microsoft.com/office/drawing/2014/main" id="{50134D18-20C6-45CE-8C5E-6CBFB443BA67}"/>
              </a:ext>
            </a:extLst>
          </p:cNvPr>
          <p:cNvSpPr>
            <a:spLocks noGrp="1"/>
          </p:cNvSpPr>
          <p:nvPr>
            <p:ph type="title"/>
          </p:nvPr>
        </p:nvSpPr>
        <p:spPr/>
        <p:txBody>
          <a:bodyPr/>
          <a:lstStyle/>
          <a:p>
            <a:r>
              <a:rPr lang="en-US" b="1" dirty="0"/>
              <a:t>Designed Primarily for 911 Response</a:t>
            </a:r>
          </a:p>
        </p:txBody>
      </p:sp>
      <p:pic>
        <p:nvPicPr>
          <p:cNvPr id="11" name="Picture 10">
            <a:extLst>
              <a:ext uri="{FF2B5EF4-FFF2-40B4-BE49-F238E27FC236}">
                <a16:creationId xmlns:a16="http://schemas.microsoft.com/office/drawing/2014/main" id="{4D28BF60-4D91-4E5F-B549-7F9C585B08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2909" y="1874728"/>
            <a:ext cx="3906288" cy="33078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6703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632691" y="1690688"/>
            <a:ext cx="10926618" cy="3046988"/>
          </a:xfrm>
          <a:prstGeom prst="rect">
            <a:avLst/>
          </a:prstGeom>
          <a:noFill/>
        </p:spPr>
        <p:txBody>
          <a:bodyPr wrap="square" rtlCol="0">
            <a:spAutoFit/>
          </a:bodyPr>
          <a:lstStyle/>
          <a:p>
            <a:pPr marL="285750" indent="-285750" algn="l">
              <a:buFont typeface="Arial" panose="020B0604020202020204" pitchFamily="34" charset="0"/>
              <a:buChar char="•"/>
            </a:pPr>
            <a:r>
              <a:rPr lang="en-US" sz="2400" b="0" i="0" u="none" strike="noStrike" baseline="0" dirty="0">
                <a:latin typeface="Calibri" panose="020F0502020204030204" pitchFamily="34" charset="0"/>
              </a:rPr>
              <a:t>These defined lists are expected to be presented to clinicians in the EMS field software’s graphical interface.</a:t>
            </a:r>
          </a:p>
          <a:p>
            <a:pPr marL="285750" indent="-285750" algn="l">
              <a:buFont typeface="Arial" panose="020B0604020202020204" pitchFamily="34" charset="0"/>
              <a:buChar char="•"/>
            </a:pPr>
            <a:endParaRPr lang="en-US" sz="2400" dirty="0">
              <a:latin typeface="Calibri" panose="020F0502020204030204" pitchFamily="34" charset="0"/>
            </a:endParaRPr>
          </a:p>
          <a:p>
            <a:pPr marL="285750" indent="-285750" algn="l">
              <a:buFont typeface="Arial" panose="020B0604020202020204" pitchFamily="34" charset="0"/>
              <a:buChar char="•"/>
            </a:pPr>
            <a:r>
              <a:rPr lang="en-US" sz="2400" dirty="0">
                <a:latin typeface="Calibri" panose="020F0502020204030204" pitchFamily="34" charset="0"/>
              </a:rPr>
              <a:t>V</a:t>
            </a:r>
            <a:r>
              <a:rPr lang="en-US" sz="2400" b="0" i="0" u="none" strike="noStrike" baseline="0" dirty="0">
                <a:latin typeface="Calibri" panose="020F0502020204030204" pitchFamily="34" charset="0"/>
              </a:rPr>
              <a:t>alues outside of defined lists are allowed through existing defined code patterns.</a:t>
            </a:r>
          </a:p>
          <a:p>
            <a:pPr marL="285750" indent="-285750" algn="l">
              <a:buFont typeface="Arial" panose="020B0604020202020204" pitchFamily="34" charset="0"/>
              <a:buChar char="•"/>
            </a:pPr>
            <a:endParaRPr lang="en-US" sz="2400" dirty="0">
              <a:latin typeface="Calibri" panose="020F0502020204030204" pitchFamily="34" charset="0"/>
            </a:endParaRPr>
          </a:p>
          <a:p>
            <a:pPr marL="285750" indent="-285750" algn="l">
              <a:buFont typeface="Arial" panose="020B0604020202020204" pitchFamily="34" charset="0"/>
              <a:buChar char="•"/>
            </a:pPr>
            <a:r>
              <a:rPr lang="en-US" sz="2400" b="0" i="0" u="none" strike="noStrike" baseline="0" dirty="0">
                <a:latin typeface="Calibri" panose="020F0502020204030204" pitchFamily="34" charset="0"/>
              </a:rPr>
              <a:t>Standard code “roll-ups” </a:t>
            </a:r>
            <a:r>
              <a:rPr lang="en-US" sz="2400" dirty="0">
                <a:latin typeface="Calibri" panose="020F0502020204030204" pitchFamily="34" charset="0"/>
              </a:rPr>
              <a:t>are</a:t>
            </a:r>
            <a:r>
              <a:rPr lang="en-US" sz="2400" b="0" i="0" u="none" strike="noStrike" baseline="0" dirty="0">
                <a:latin typeface="Calibri" panose="020F0502020204030204" pitchFamily="34" charset="0"/>
              </a:rPr>
              <a:t> provided by the NEMSIS TAC allowing all reported codes at the National and State-levels</a:t>
            </a:r>
            <a:r>
              <a:rPr lang="en-US" sz="2400" dirty="0">
                <a:latin typeface="Calibri" panose="020F0502020204030204" pitchFamily="34" charset="0"/>
              </a:rPr>
              <a:t> </a:t>
            </a:r>
            <a:r>
              <a:rPr lang="en-US" sz="2400" b="0" i="0" u="none" strike="noStrike" baseline="0" dirty="0">
                <a:latin typeface="Calibri" panose="020F0502020204030204" pitchFamily="34" charset="0"/>
              </a:rPr>
              <a:t>to be properly aggregated for performance assessment and research purposes.</a:t>
            </a:r>
          </a:p>
        </p:txBody>
      </p:sp>
      <p:sp>
        <p:nvSpPr>
          <p:cNvPr id="2" name="Title 1">
            <a:extLst>
              <a:ext uri="{FF2B5EF4-FFF2-40B4-BE49-F238E27FC236}">
                <a16:creationId xmlns:a16="http://schemas.microsoft.com/office/drawing/2014/main" id="{1140B96E-E0C6-4ACB-A403-3891BF9E3D5D}"/>
              </a:ext>
            </a:extLst>
          </p:cNvPr>
          <p:cNvSpPr>
            <a:spLocks noGrp="1"/>
          </p:cNvSpPr>
          <p:nvPr>
            <p:ph type="title"/>
          </p:nvPr>
        </p:nvSpPr>
        <p:spPr/>
        <p:txBody>
          <a:bodyPr/>
          <a:lstStyle/>
          <a:p>
            <a:r>
              <a:rPr lang="en-US" b="1" dirty="0"/>
              <a:t>Implementation</a:t>
            </a:r>
          </a:p>
        </p:txBody>
      </p:sp>
    </p:spTree>
    <p:extLst>
      <p:ext uri="{BB962C8B-B14F-4D97-AF65-F5344CB8AC3E}">
        <p14:creationId xmlns:p14="http://schemas.microsoft.com/office/powerpoint/2010/main" val="366146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0C74-ED14-4B3C-8FFF-B1F27B540B75}"/>
              </a:ext>
            </a:extLst>
          </p:cNvPr>
          <p:cNvSpPr>
            <a:spLocks noGrp="1"/>
          </p:cNvSpPr>
          <p:nvPr>
            <p:ph type="title"/>
          </p:nvPr>
        </p:nvSpPr>
        <p:spPr/>
        <p:txBody>
          <a:bodyPr/>
          <a:lstStyle/>
          <a:p>
            <a:r>
              <a:rPr lang="en-US" b="1" dirty="0"/>
              <a:t>Flexibility</a:t>
            </a:r>
          </a:p>
        </p:txBody>
      </p:sp>
      <p:sp>
        <p:nvSpPr>
          <p:cNvPr id="3" name="Content Placeholder 2">
            <a:extLst>
              <a:ext uri="{FF2B5EF4-FFF2-40B4-BE49-F238E27FC236}">
                <a16:creationId xmlns:a16="http://schemas.microsoft.com/office/drawing/2014/main" id="{AA1078DB-1171-4909-9FFC-4E1F9426F8FC}"/>
              </a:ext>
            </a:extLst>
          </p:cNvPr>
          <p:cNvSpPr>
            <a:spLocks noGrp="1"/>
          </p:cNvSpPr>
          <p:nvPr>
            <p:ph idx="1"/>
          </p:nvPr>
        </p:nvSpPr>
        <p:spPr>
          <a:xfrm>
            <a:off x="522514" y="1485283"/>
            <a:ext cx="11146971" cy="4351338"/>
          </a:xfrm>
        </p:spPr>
        <p:txBody>
          <a:bodyPr/>
          <a:lstStyle/>
          <a:p>
            <a:pPr marL="0" indent="0">
              <a:buNone/>
            </a:pPr>
            <a:r>
              <a:rPr lang="en-US" dirty="0">
                <a:latin typeface="Calibri" panose="020F0502020204030204" pitchFamily="34" charset="0"/>
              </a:rPr>
              <a:t>Lists are designed to include greater than 90% of needed codes to document a patient encounter.  Agencies can build upon these lists, if needed.</a:t>
            </a:r>
          </a:p>
          <a:p>
            <a:pPr marL="0" indent="0">
              <a:buNone/>
            </a:pPr>
            <a:r>
              <a:rPr lang="en-US" dirty="0">
                <a:latin typeface="Calibri" panose="020F0502020204030204" pitchFamily="34" charset="0"/>
              </a:rPr>
              <a:t>They are not intended to capture the nuances of localized care from every corner of the nation. </a:t>
            </a:r>
          </a:p>
          <a:p>
            <a:pPr marL="0" indent="0">
              <a:buNone/>
            </a:pPr>
            <a:r>
              <a:rPr lang="en-US" dirty="0">
                <a:latin typeface="Calibri" panose="020F0502020204030204" pitchFamily="34" charset="0"/>
              </a:rPr>
              <a:t>For instance, Colorado will need to reflect ski injuries while California documents more surfing injuries.</a:t>
            </a:r>
          </a:p>
          <a:p>
            <a:endParaRPr lang="en-US" dirty="0"/>
          </a:p>
        </p:txBody>
      </p:sp>
      <p:pic>
        <p:nvPicPr>
          <p:cNvPr id="4" name="Picture 2" descr="Boy, Ski, Skiing, Cold, Goggles, Kid, Person, Snow">
            <a:extLst>
              <a:ext uri="{FF2B5EF4-FFF2-40B4-BE49-F238E27FC236}">
                <a16:creationId xmlns:a16="http://schemas.microsoft.com/office/drawing/2014/main" id="{6C0FB875-A1B1-4C54-BD58-7E7C2D415A1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3999" y="4607993"/>
            <a:ext cx="2997200" cy="19981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Surfing, Sunset, Sea, Java Island, Indonesia, Water">
            <a:extLst>
              <a:ext uri="{FF2B5EF4-FFF2-40B4-BE49-F238E27FC236}">
                <a16:creationId xmlns:a16="http://schemas.microsoft.com/office/drawing/2014/main" id="{28E4EBB0-2EA4-4A12-BEE7-5A06F73E754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672284" y="4603166"/>
            <a:ext cx="2997201" cy="19981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8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3514D-7EBF-4E1D-A4A4-BD6034F87754}"/>
              </a:ext>
            </a:extLst>
          </p:cNvPr>
          <p:cNvSpPr txBox="1"/>
          <p:nvPr/>
        </p:nvSpPr>
        <p:spPr>
          <a:xfrm>
            <a:off x="469699" y="1713779"/>
            <a:ext cx="6060410" cy="2585323"/>
          </a:xfrm>
          <a:prstGeom prst="rect">
            <a:avLst/>
          </a:prstGeom>
          <a:noFill/>
        </p:spPr>
        <p:txBody>
          <a:bodyPr wrap="square" rtlCol="0">
            <a:spAutoFit/>
          </a:bodyPr>
          <a:lstStyle/>
          <a:p>
            <a:pPr algn="l"/>
            <a:r>
              <a:rPr lang="en-US" sz="1800" b="1" i="0" u="none" strike="noStrike" baseline="0" dirty="0">
                <a:latin typeface="Calibri" panose="020F0502020204030204" pitchFamily="34" charset="0"/>
              </a:rPr>
              <a:t>Procedures</a:t>
            </a:r>
          </a:p>
          <a:p>
            <a:pPr algn="l"/>
            <a:r>
              <a:rPr lang="en-US" sz="1800" b="0" i="0" u="none" strike="noStrike" baseline="0" dirty="0">
                <a:latin typeface="Calibri" panose="020F0502020204030204" pitchFamily="34" charset="0"/>
              </a:rPr>
              <a:t>eProcedures.03 - Procedure</a:t>
            </a:r>
          </a:p>
          <a:p>
            <a:pPr algn="l"/>
            <a:r>
              <a:rPr lang="en-US" dirty="0">
                <a:latin typeface="Calibri" panose="020F0502020204030204" pitchFamily="34" charset="0"/>
              </a:rPr>
              <a:t>s</a:t>
            </a:r>
            <a:r>
              <a:rPr lang="en-US" sz="1800" b="0" i="0" u="none" strike="noStrike" baseline="0" dirty="0">
                <a:latin typeface="Calibri" panose="020F0502020204030204" pitchFamily="34" charset="0"/>
              </a:rPr>
              <a:t>Configuration.03 - Procedures Permitted by the State</a:t>
            </a:r>
          </a:p>
          <a:p>
            <a:pPr algn="l"/>
            <a:r>
              <a:rPr lang="en-US" sz="1800" b="0" i="0" u="none" strike="noStrike" baseline="0" dirty="0">
                <a:latin typeface="Calibri" panose="020F0502020204030204" pitchFamily="34" charset="0"/>
              </a:rPr>
              <a:t>dConfiguration.07 - EMS Agency Procedures</a:t>
            </a:r>
          </a:p>
          <a:p>
            <a:pPr algn="l"/>
            <a:endParaRPr lang="en-US" sz="1800" b="0" i="0" u="none" strike="noStrike" baseline="0" dirty="0">
              <a:latin typeface="Calibri" panose="020F0502020204030204" pitchFamily="34" charset="0"/>
            </a:endParaRPr>
          </a:p>
          <a:p>
            <a:pPr algn="l"/>
            <a:r>
              <a:rPr lang="en-US" sz="1800" b="1" i="0" u="none" strike="noStrike" baseline="0" dirty="0">
                <a:latin typeface="Calibri" panose="020F0502020204030204" pitchFamily="34" charset="0"/>
              </a:rPr>
              <a:t>Medications</a:t>
            </a:r>
          </a:p>
          <a:p>
            <a:pPr algn="l"/>
            <a:r>
              <a:rPr lang="en-US" sz="1800" b="0" i="0" u="none" strike="noStrike" baseline="0" dirty="0">
                <a:latin typeface="Calibri" panose="020F0502020204030204" pitchFamily="34" charset="0"/>
              </a:rPr>
              <a:t>eMedications.03 - Medications </a:t>
            </a:r>
            <a:r>
              <a:rPr lang="en-US" dirty="0">
                <a:latin typeface="Calibri" panose="020F0502020204030204" pitchFamily="34" charset="0"/>
              </a:rPr>
              <a:t>Administered</a:t>
            </a:r>
            <a:endParaRPr lang="en-US" sz="1800" b="0" i="0" u="none" strike="noStrike" baseline="0" dirty="0">
              <a:latin typeface="Calibri" panose="020F0502020204030204" pitchFamily="34" charset="0"/>
            </a:endParaRPr>
          </a:p>
          <a:p>
            <a:pPr algn="l"/>
            <a:r>
              <a:rPr lang="en-US" dirty="0">
                <a:latin typeface="Calibri" panose="020F0502020204030204" pitchFamily="34" charset="0"/>
              </a:rPr>
              <a:t>sCo</a:t>
            </a:r>
            <a:r>
              <a:rPr lang="en-US" sz="1800" b="0" i="0" u="none" strike="noStrike" baseline="0" dirty="0">
                <a:latin typeface="Calibri" panose="020F0502020204030204" pitchFamily="34" charset="0"/>
              </a:rPr>
              <a:t>nfiguration.04 - Medications Permitted by the State</a:t>
            </a:r>
          </a:p>
          <a:p>
            <a:pPr algn="l"/>
            <a:r>
              <a:rPr lang="en-US" sz="1800" b="0" i="0" u="none" strike="noStrike" baseline="0" dirty="0">
                <a:latin typeface="Calibri" panose="020F0502020204030204" pitchFamily="34" charset="0"/>
              </a:rPr>
              <a:t>dConfiguration.09 - EMS Agency Medications</a:t>
            </a:r>
          </a:p>
        </p:txBody>
      </p:sp>
      <p:sp>
        <p:nvSpPr>
          <p:cNvPr id="2" name="TextBox 1">
            <a:extLst>
              <a:ext uri="{FF2B5EF4-FFF2-40B4-BE49-F238E27FC236}">
                <a16:creationId xmlns:a16="http://schemas.microsoft.com/office/drawing/2014/main" id="{8AE9F8C8-E081-4099-98E5-A39D912DBDC7}"/>
              </a:ext>
            </a:extLst>
          </p:cNvPr>
          <p:cNvSpPr txBox="1"/>
          <p:nvPr/>
        </p:nvSpPr>
        <p:spPr>
          <a:xfrm>
            <a:off x="6503755" y="1690688"/>
            <a:ext cx="5218546" cy="3139321"/>
          </a:xfrm>
          <a:prstGeom prst="rect">
            <a:avLst/>
          </a:prstGeom>
          <a:noFill/>
        </p:spPr>
        <p:txBody>
          <a:bodyPr wrap="square" rtlCol="0">
            <a:spAutoFit/>
          </a:bodyPr>
          <a:lstStyle/>
          <a:p>
            <a:pPr algn="l"/>
            <a:r>
              <a:rPr lang="en-US" sz="1800" b="1" i="0" u="none" strike="noStrike" baseline="0" dirty="0">
                <a:latin typeface="Calibri" panose="020F0502020204030204" pitchFamily="34" charset="0"/>
              </a:rPr>
              <a:t>Symptoms</a:t>
            </a:r>
          </a:p>
          <a:p>
            <a:pPr algn="l"/>
            <a:r>
              <a:rPr lang="fr-FR" sz="1800" b="0" i="0" u="none" strike="noStrike" baseline="0" dirty="0">
                <a:latin typeface="Calibri" panose="020F0502020204030204" pitchFamily="34" charset="0"/>
              </a:rPr>
              <a:t>eSituation.09 – Primary</a:t>
            </a:r>
            <a:r>
              <a:rPr lang="fr-FR" dirty="0">
                <a:latin typeface="Calibri" panose="020F0502020204030204" pitchFamily="34" charset="0"/>
              </a:rPr>
              <a:t> Symptom</a:t>
            </a:r>
            <a:endParaRPr lang="fr-FR"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eSituation.10 - Other Associated Symptoms</a:t>
            </a:r>
          </a:p>
          <a:p>
            <a:pPr algn="l"/>
            <a:endParaRPr lang="en-US" sz="1800" b="1" i="0" u="none" strike="noStrike" baseline="0" dirty="0">
              <a:latin typeface="Calibri" panose="020F0502020204030204" pitchFamily="34" charset="0"/>
            </a:endParaRPr>
          </a:p>
          <a:p>
            <a:pPr algn="l"/>
            <a:r>
              <a:rPr lang="en-US" sz="1800" b="1" i="0" u="none" strike="noStrike" baseline="0" dirty="0">
                <a:latin typeface="Calibri" panose="020F0502020204030204" pitchFamily="34" charset="0"/>
              </a:rPr>
              <a:t>Impressions</a:t>
            </a:r>
          </a:p>
          <a:p>
            <a:pPr algn="l"/>
            <a:r>
              <a:rPr lang="en-US" sz="1800" b="0" i="0" u="none" strike="noStrike" baseline="0" dirty="0">
                <a:latin typeface="Calibri" panose="020F0502020204030204" pitchFamily="34" charset="0"/>
              </a:rPr>
              <a:t>eSituation.11 - Provider’s Primary Impression</a:t>
            </a:r>
          </a:p>
          <a:p>
            <a:pPr algn="l"/>
            <a:r>
              <a:rPr lang="en-US" sz="1800" b="0" i="0" u="none" strike="noStrike" baseline="0" dirty="0">
                <a:latin typeface="Calibri" panose="020F0502020204030204" pitchFamily="34" charset="0"/>
              </a:rPr>
              <a:t>eSituation.12 - Provider’s Secondary Impressions</a:t>
            </a:r>
            <a:endParaRPr lang="en-US" sz="2800" dirty="0">
              <a:latin typeface="Calibri" panose="020F0502020204030204" pitchFamily="34" charset="0"/>
            </a:endParaRPr>
          </a:p>
          <a:p>
            <a:endParaRPr lang="en-US" dirty="0"/>
          </a:p>
          <a:p>
            <a:pPr algn="l"/>
            <a:r>
              <a:rPr lang="en-US" sz="1800" b="1" i="0" u="none" strike="noStrike" baseline="0" dirty="0">
                <a:latin typeface="Calibri" panose="020F0502020204030204" pitchFamily="34" charset="0"/>
              </a:rPr>
              <a:t>Causes of Injury </a:t>
            </a:r>
            <a:r>
              <a:rPr lang="en-US" sz="1800" b="0" i="0" u="none" strike="noStrike" baseline="0" dirty="0">
                <a:latin typeface="Calibri" panose="020F0502020204030204" pitchFamily="34" charset="0"/>
              </a:rPr>
              <a:t>(eInjury.01)</a:t>
            </a:r>
          </a:p>
          <a:p>
            <a:pPr algn="l"/>
            <a:endParaRPr lang="en-US" sz="1800" b="0" i="0" u="none" strike="noStrike" baseline="0" dirty="0">
              <a:latin typeface="Calibri" panose="020F0502020204030204" pitchFamily="34" charset="0"/>
            </a:endParaRPr>
          </a:p>
          <a:p>
            <a:pPr algn="l"/>
            <a:r>
              <a:rPr lang="fr-FR" sz="1800" b="1" i="0" u="none" strike="noStrike" baseline="0" dirty="0">
                <a:latin typeface="Calibri" panose="020F0502020204030204" pitchFamily="34" charset="0"/>
              </a:rPr>
              <a:t>Incident Location Types </a:t>
            </a:r>
            <a:r>
              <a:rPr lang="fr-FR" sz="1800" b="0" i="0" u="none" strike="noStrike" baseline="0" dirty="0">
                <a:latin typeface="Calibri" panose="020F0502020204030204" pitchFamily="34" charset="0"/>
              </a:rPr>
              <a:t>(eScene.09)</a:t>
            </a:r>
          </a:p>
        </p:txBody>
      </p:sp>
      <p:sp>
        <p:nvSpPr>
          <p:cNvPr id="4" name="Title 3">
            <a:extLst>
              <a:ext uri="{FF2B5EF4-FFF2-40B4-BE49-F238E27FC236}">
                <a16:creationId xmlns:a16="http://schemas.microsoft.com/office/drawing/2014/main" id="{EF7A01C2-7B15-4E39-9EAD-3051B3FB0F8C}"/>
              </a:ext>
            </a:extLst>
          </p:cNvPr>
          <p:cNvSpPr>
            <a:spLocks noGrp="1"/>
          </p:cNvSpPr>
          <p:nvPr>
            <p:ph type="title"/>
          </p:nvPr>
        </p:nvSpPr>
        <p:spPr/>
        <p:txBody>
          <a:bodyPr/>
          <a:lstStyle/>
          <a:p>
            <a:r>
              <a:rPr lang="en-US" b="1" dirty="0"/>
              <a:t>Elements with Defined Lists</a:t>
            </a:r>
          </a:p>
        </p:txBody>
      </p:sp>
    </p:spTree>
    <p:extLst>
      <p:ext uri="{BB962C8B-B14F-4D97-AF65-F5344CB8AC3E}">
        <p14:creationId xmlns:p14="http://schemas.microsoft.com/office/powerpoint/2010/main" val="4044787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1283</Words>
  <Application>Microsoft Office PowerPoint</Application>
  <PresentationFormat>Widescreen</PresentationFormat>
  <Paragraphs>134</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Minion3-Regular</vt:lpstr>
      <vt:lpstr>SofiaPro-Regular</vt:lpstr>
      <vt:lpstr>Office Theme</vt:lpstr>
      <vt:lpstr>PowerPoint Presentation</vt:lpstr>
      <vt:lpstr>Simplifying Documentation</vt:lpstr>
      <vt:lpstr>Process of Suggested to Defined Lists</vt:lpstr>
      <vt:lpstr>Development</vt:lpstr>
      <vt:lpstr>Defined Lists</vt:lpstr>
      <vt:lpstr>Designed Primarily for 911 Response</vt:lpstr>
      <vt:lpstr>Implementation</vt:lpstr>
      <vt:lpstr>Flexibility</vt:lpstr>
      <vt:lpstr>Elements with Defined Lists</vt:lpstr>
      <vt:lpstr>Hierarchy Structure</vt:lpstr>
      <vt:lpstr>Impact to Stakeholders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Hoffman;Julianne Ehlers</dc:creator>
  <cp:lastModifiedBy>JULIANNE EHLERS</cp:lastModifiedBy>
  <cp:revision>66</cp:revision>
  <dcterms:created xsi:type="dcterms:W3CDTF">2021-02-17T17:18:20Z</dcterms:created>
  <dcterms:modified xsi:type="dcterms:W3CDTF">2021-04-16T20:23:22Z</dcterms:modified>
</cp:coreProperties>
</file>